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6" r:id="rId2"/>
    <p:sldId id="262" r:id="rId3"/>
    <p:sldId id="270" r:id="rId4"/>
    <p:sldId id="273" r:id="rId5"/>
    <p:sldId id="274" r:id="rId6"/>
    <p:sldId id="271" r:id="rId7"/>
    <p:sldId id="272" r:id="rId8"/>
    <p:sldId id="275" r:id="rId9"/>
    <p:sldId id="276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58" r:id="rId19"/>
    <p:sldId id="267" r:id="rId20"/>
    <p:sldId id="268" r:id="rId21"/>
    <p:sldId id="269" r:id="rId22"/>
    <p:sldId id="287" r:id="rId23"/>
    <p:sldId id="260" r:id="rId24"/>
    <p:sldId id="265" r:id="rId25"/>
    <p:sldId id="286" r:id="rId26"/>
    <p:sldId id="292" r:id="rId27"/>
    <p:sldId id="291" r:id="rId28"/>
    <p:sldId id="294" r:id="rId29"/>
    <p:sldId id="295" r:id="rId30"/>
    <p:sldId id="297" r:id="rId31"/>
    <p:sldId id="288" r:id="rId32"/>
    <p:sldId id="298" r:id="rId33"/>
    <p:sldId id="299" r:id="rId34"/>
    <p:sldId id="301" r:id="rId35"/>
    <p:sldId id="300" r:id="rId36"/>
    <p:sldId id="303" r:id="rId37"/>
    <p:sldId id="304" r:id="rId38"/>
    <p:sldId id="305" r:id="rId39"/>
    <p:sldId id="307" r:id="rId40"/>
    <p:sldId id="306" r:id="rId41"/>
    <p:sldId id="289" r:id="rId42"/>
    <p:sldId id="290" r:id="rId43"/>
    <p:sldId id="309" r:id="rId44"/>
    <p:sldId id="308" r:id="rId45"/>
    <p:sldId id="310" r:id="rId46"/>
  </p:sldIdLst>
  <p:sldSz cx="12188825" cy="6858000"/>
  <p:notesSz cx="6797675" cy="9926638"/>
  <p:embeddedFontLst>
    <p:embeddedFont>
      <p:font typeface="0xProto Nerd Font" panose="02000009000000000000" pitchFamily="50" charset="0"/>
      <p:regular r:id="rId49"/>
    </p:embeddedFont>
    <p:embeddedFont>
      <p:font typeface="AU Passata" panose="020B0604020202020204" charset="0"/>
      <p:regular r:id="rId50"/>
      <p:bold r:id="rId51"/>
    </p:embeddedFont>
    <p:embeddedFont>
      <p:font typeface="AU Passata Light" panose="020B0604020202020204" charset="0"/>
      <p:regular r:id="rId52"/>
      <p:bold r:id="rId53"/>
    </p:embeddedFont>
    <p:embeddedFont>
      <p:font typeface="AU Peto" panose="020B0604020202020204" charset="0"/>
      <p:regular r:id="rId54"/>
      <p:bold r:id="rId55"/>
    </p:embeddedFont>
    <p:embeddedFont>
      <p:font typeface="Cascadia Code" panose="020B0609020000020004" pitchFamily="49" charset="0"/>
      <p:regular r:id="rId56"/>
      <p:bold r:id="rId57"/>
      <p:italic r:id="rId58"/>
      <p:boldItalic r:id="rId59"/>
    </p:embeddedFont>
    <p:embeddedFont>
      <p:font typeface="Georgia" panose="02040502050405020303" pitchFamily="18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EC4A5EE-8969-4694-B339-8B25684C346B}">
          <p14:sldIdLst>
            <p14:sldId id="266"/>
            <p14:sldId id="262"/>
            <p14:sldId id="270"/>
            <p14:sldId id="273"/>
            <p14:sldId id="274"/>
            <p14:sldId id="271"/>
            <p14:sldId id="272"/>
            <p14:sldId id="275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58"/>
            <p14:sldId id="267"/>
            <p14:sldId id="268"/>
            <p14:sldId id="269"/>
            <p14:sldId id="287"/>
            <p14:sldId id="260"/>
          </p14:sldIdLst>
        </p14:section>
        <p14:section name="Advanced Usage" id="{0DFB689A-D333-4A68-865A-19B29A2DFA12}">
          <p14:sldIdLst>
            <p14:sldId id="265"/>
            <p14:sldId id="286"/>
            <p14:sldId id="292"/>
            <p14:sldId id="291"/>
            <p14:sldId id="294"/>
            <p14:sldId id="295"/>
            <p14:sldId id="297"/>
            <p14:sldId id="288"/>
            <p14:sldId id="298"/>
            <p14:sldId id="299"/>
            <p14:sldId id="301"/>
            <p14:sldId id="300"/>
            <p14:sldId id="303"/>
            <p14:sldId id="304"/>
            <p14:sldId id="305"/>
            <p14:sldId id="307"/>
            <p14:sldId id="306"/>
            <p14:sldId id="289"/>
            <p14:sldId id="290"/>
            <p14:sldId id="309"/>
            <p14:sldId id="308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D83"/>
    <a:srgbClr val="FDE3D7"/>
    <a:srgbClr val="FF0000"/>
    <a:srgbClr val="FFFFFF"/>
    <a:srgbClr val="C00000"/>
    <a:srgbClr val="0025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93457" autoAdjust="0"/>
  </p:normalViewPr>
  <p:slideViewPr>
    <p:cSldViewPr snapToObjects="1" showGuides="1">
      <p:cViewPr>
        <p:scale>
          <a:sx n="125" d="100"/>
          <a:sy n="125" d="100"/>
        </p:scale>
        <p:origin x="1434" y="5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9" d="100"/>
          <a:sy n="109" d="100"/>
        </p:scale>
        <p:origin x="5232" y="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9ABC-E702-6602-E823-CA44D0DC3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9D909708-354D-C979-DD0B-07102FEB3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5F88B833-E5CF-A6DE-E1F5-CD92B98CA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2762FB4-F939-83C3-A843-9157B205CE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98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642A2-CD0C-4DA8-1021-E76F24463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047A09BC-3CFB-B6C7-AFE3-2C572110F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E6E9AC48-C5EF-0CDF-926A-4FC82E6A4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3AB2C2B-69EB-230D-90C6-CE06C92593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7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D1A5D-93E6-D72E-4B47-BE5A8D54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74DD79A8-2925-7C73-17ED-F99152E8B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79E7579-2EC3-4DDD-EFFA-E5B435D9A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E6FF89B-D6E5-4C55-04E3-1A8ADA3E64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804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5361E-C106-EC57-50E1-B93F2FD51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>
            <a:extLst>
              <a:ext uri="{FF2B5EF4-FFF2-40B4-BE49-F238E27FC236}">
                <a16:creationId xmlns:a16="http://schemas.microsoft.com/office/drawing/2014/main" id="{152B184F-7C74-B5AB-C080-994D91888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08289C61-931C-1EBA-C0DF-2C373F40C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1579860-910C-EDC4-E2E5-96D4C7A8AB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192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bin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November 2024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2638028" y="5997600"/>
            <a:ext cx="3325145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R: </a:t>
            </a:r>
            <a:r>
              <a:rPr lang="en-GB" sz="700" b="1" cap="all" baseline="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mgcv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 as a general framework for (most) Generalized Models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Asger Svenning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sp>
        <p:nvSpPr>
          <p:cNvPr id="17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November 2024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2638028" y="5997600"/>
            <a:ext cx="3325145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R: </a:t>
            </a:r>
            <a:r>
              <a:rPr lang="en-GB" sz="700" b="1" cap="all" baseline="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mgcv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 as a general framework for (most) Generalized Models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Asger Svenning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6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November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2854052" y="5997600"/>
            <a:ext cx="3109121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R: </a:t>
            </a:r>
            <a:r>
              <a:rPr lang="en-GB" sz="700" b="1" cap="all" baseline="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mgcv</a:t>
            </a: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 as a general framework for (most) Generalized Models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Asger Svenning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15" name="SecondaryLogo"/>
          <p:cNvSpPr>
            <a:spLocks noChangeArrowheads="1"/>
          </p:cNvSpPr>
          <p:nvPr userDrawn="1"/>
        </p:nvSpPr>
        <p:spPr bwMode="auto">
          <a:xfrm>
            <a:off x="10206113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 dirty="0"/>
              <a:t>28/11/2024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sp>
        <p:nvSpPr>
          <p:cNvPr id="33" name="SecondaryLogo_sort"/>
          <p:cNvSpPr>
            <a:spLocks noChangeArrowheads="1"/>
          </p:cNvSpPr>
          <p:nvPr/>
        </p:nvSpPr>
        <p:spPr bwMode="auto">
          <a:xfrm>
            <a:off x="10206000" y="5999002"/>
            <a:ext cx="1666800" cy="558000"/>
          </a:xfrm>
          <a:prstGeom prst="rect">
            <a:avLst/>
          </a:prstGeom>
          <a:solidFill>
            <a:schemeClr val="bg1">
              <a:alpha val="0"/>
            </a:schemeClr>
          </a:solidFill>
          <a:ln w="1778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>
              <a:defRPr/>
            </a:pPr>
            <a:endParaRPr lang="en-GB" sz="700" b="0" dirty="0">
              <a:latin typeface="+mn-lt"/>
            </a:endParaRPr>
          </a:p>
        </p:txBody>
      </p:sp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2638028" y="5997600"/>
            <a:ext cx="3325145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R: </a:t>
            </a:r>
            <a:r>
              <a:rPr lang="en-GB" sz="700" b="1" cap="all" baseline="0" dirty="0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mgcv</a:t>
            </a: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 as a general framework for (most) Generalized Models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Asger Svenning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29 November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942" y="5997600"/>
            <a:ext cx="104992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endParaRPr lang="en-GB" sz="600" cap="all" spc="40" baseline="0" dirty="0">
              <a:solidFill>
                <a:schemeClr val="tx1"/>
              </a:solidFill>
              <a:latin typeface="AU Passata Light" pitchFamily="34" charset="0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000" b="0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28/11/2024</a:t>
            </a:fld>
            <a:r>
              <a:rPr lang="en-GB"/>
              <a:t>28/11/2024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9FA0-9DE4-6CD3-478E-F7AC92C1E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43205-1261-4792-E94B-EB735B715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0D42A-1C56-9564-B169-B1596EDF989E}"/>
              </a:ext>
            </a:extLst>
          </p:cNvPr>
          <p:cNvSpPr txBox="1"/>
          <p:nvPr/>
        </p:nvSpPr>
        <p:spPr>
          <a:xfrm>
            <a:off x="978907" y="3547232"/>
            <a:ext cx="618869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MGCV Skill training Session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5113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0390-96A3-D4C3-C7E3-0F76F1B46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GAM and MGCV?!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5308B-346B-09A8-645E-5A04D9BE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BE-4FE8-412A-9DF7-F662F829C9DC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1E364A-1C89-349F-8742-184D4AC79F61}"/>
              </a:ext>
            </a:extLst>
          </p:cNvPr>
          <p:cNvGrpSpPr/>
          <p:nvPr/>
        </p:nvGrpSpPr>
        <p:grpSpPr>
          <a:xfrm>
            <a:off x="4527300" y="1835373"/>
            <a:ext cx="3134224" cy="4112501"/>
            <a:chOff x="8254652" y="1700808"/>
            <a:chExt cx="3057804" cy="4077072"/>
          </a:xfrm>
        </p:grpSpPr>
        <p:pic>
          <p:nvPicPr>
            <p:cNvPr id="6146" name="Picture 2" descr="Scooby doo mask reveal Meme Generator - Imgflip">
              <a:extLst>
                <a:ext uri="{FF2B5EF4-FFF2-40B4-BE49-F238E27FC236}">
                  <a16:creationId xmlns:a16="http://schemas.microsoft.com/office/drawing/2014/main" id="{8E2FE2EB-63CB-6DE8-8E06-2497CF9F9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4652" y="1700808"/>
              <a:ext cx="3057804" cy="407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BB85AC-5EB7-A1F3-0979-E78951246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47" t="6295" r="48819" b="5187"/>
            <a:stretch/>
          </p:blipFill>
          <p:spPr>
            <a:xfrm>
              <a:off x="8429448" y="4149080"/>
              <a:ext cx="1049341" cy="9239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FB8D2F-A7B2-BC73-9724-B20C4B80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785" t="6552" r="181" b="4930"/>
            <a:stretch/>
          </p:blipFill>
          <p:spPr>
            <a:xfrm>
              <a:off x="8429448" y="2060847"/>
              <a:ext cx="1049341" cy="92399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830877-C570-BE7F-A893-311021057967}"/>
              </a:ext>
            </a:extLst>
          </p:cNvPr>
          <p:cNvGrpSpPr/>
          <p:nvPr/>
        </p:nvGrpSpPr>
        <p:grpSpPr>
          <a:xfrm>
            <a:off x="117748" y="2908307"/>
            <a:ext cx="4217183" cy="304699"/>
            <a:chOff x="981377" y="2715695"/>
            <a:chExt cx="4293507" cy="310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281391-87EF-4C08-021E-4F3969CFE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87" t="1" r="1061" b="10709"/>
            <a:stretch/>
          </p:blipFill>
          <p:spPr>
            <a:xfrm>
              <a:off x="2217358" y="2758820"/>
              <a:ext cx="3057526" cy="22966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C2CCC7C-B5E5-7BF9-A285-3EA162372F38}"/>
                </a:ext>
              </a:extLst>
            </p:cNvPr>
            <p:cNvSpPr txBox="1"/>
            <p:nvPr/>
          </p:nvSpPr>
          <p:spPr>
            <a:xfrm>
              <a:off x="981377" y="2715695"/>
              <a:ext cx="720547" cy="3102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0xProto Nerd Font" panose="02000009000000000000" pitchFamily="50" charset="0"/>
                  <a:cs typeface="0xProto Nerd Font" panose="02000009000000000000" pitchFamily="50" charset="0"/>
                </a:rPr>
                <a:t> 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U Passata"/>
                  <a:ea typeface="+mn-ea"/>
                  <a:cs typeface="+mn-cs"/>
                </a:rPr>
                <a:t>LM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B907EF-140E-0D04-691D-F317F99210F6}"/>
              </a:ext>
            </a:extLst>
          </p:cNvPr>
          <p:cNvGrpSpPr/>
          <p:nvPr/>
        </p:nvGrpSpPr>
        <p:grpSpPr>
          <a:xfrm>
            <a:off x="119033" y="3324532"/>
            <a:ext cx="6577659" cy="304699"/>
            <a:chOff x="982662" y="3131921"/>
            <a:chExt cx="6696703" cy="31021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118EF76-187B-BF7A-7964-08295CA5A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15"/>
            <a:stretch/>
          </p:blipFill>
          <p:spPr>
            <a:xfrm>
              <a:off x="2209476" y="3183881"/>
              <a:ext cx="5469889" cy="21910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646D76-3E5F-E424-5B22-4A9A54805CB3}"/>
                </a:ext>
              </a:extLst>
            </p:cNvPr>
            <p:cNvSpPr txBox="1"/>
            <p:nvPr/>
          </p:nvSpPr>
          <p:spPr>
            <a:xfrm>
              <a:off x="982662" y="3131921"/>
              <a:ext cx="1160116" cy="310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0xProto Nerd Font" panose="02000009000000000000" pitchFamily="50" charset="0"/>
                  <a:cs typeface="0xProto Nerd Font" panose="02000009000000000000" pitchFamily="50" charset="0"/>
                </a:rPr>
                <a:t> </a:t>
              </a:r>
              <a:r>
                <a:rPr lang="en-US" sz="2000" kern="0" dirty="0">
                  <a:solidFill>
                    <a:srgbClr val="000000"/>
                  </a:solidFill>
                  <a:latin typeface="AU Passata"/>
                </a:rPr>
                <a:t>LM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U Passata"/>
                  <a:ea typeface="+mn-ea"/>
                  <a:cs typeface="+mn-cs"/>
                </a:rPr>
                <a:t>M	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0DF2E3-A478-2A99-EAE8-9118D0B18423}"/>
              </a:ext>
            </a:extLst>
          </p:cNvPr>
          <p:cNvGrpSpPr/>
          <p:nvPr/>
        </p:nvGrpSpPr>
        <p:grpSpPr>
          <a:xfrm>
            <a:off x="117748" y="3734575"/>
            <a:ext cx="6986267" cy="304699"/>
            <a:chOff x="981377" y="3541964"/>
            <a:chExt cx="7112706" cy="3102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C85B15-F40D-0806-C519-A80685830E50}"/>
                </a:ext>
              </a:extLst>
            </p:cNvPr>
            <p:cNvSpPr txBox="1"/>
            <p:nvPr/>
          </p:nvSpPr>
          <p:spPr>
            <a:xfrm>
              <a:off x="981377" y="3541964"/>
              <a:ext cx="1160116" cy="310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0xProto Nerd Font" panose="02000009000000000000" pitchFamily="50" charset="0"/>
                  <a:cs typeface="0xProto Nerd Font" panose="02000009000000000000" pitchFamily="50" charset="0"/>
                </a:rPr>
                <a:t> </a:t>
              </a:r>
              <a:r>
                <a:rPr lang="en-US" sz="2000" kern="0" dirty="0">
                  <a:solidFill>
                    <a:srgbClr val="000000"/>
                  </a:solidFill>
                  <a:latin typeface="AU Passata"/>
                </a:rPr>
                <a:t>GLM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EBD8F8-598E-29ED-CB3D-468FDAB07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93"/>
            <a:stretch/>
          </p:blipFill>
          <p:spPr>
            <a:xfrm>
              <a:off x="2214562" y="3598382"/>
              <a:ext cx="5879521" cy="20957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24A5C3-EB64-BA07-46D2-D6FE60384D72}"/>
              </a:ext>
            </a:extLst>
          </p:cNvPr>
          <p:cNvGrpSpPr/>
          <p:nvPr/>
        </p:nvGrpSpPr>
        <p:grpSpPr>
          <a:xfrm>
            <a:off x="117748" y="4150801"/>
            <a:ext cx="8979198" cy="304699"/>
            <a:chOff x="981377" y="3958190"/>
            <a:chExt cx="9141706" cy="31021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EE9AB0-0F67-E316-2597-962BBE33F6FF}"/>
                </a:ext>
              </a:extLst>
            </p:cNvPr>
            <p:cNvSpPr txBox="1"/>
            <p:nvPr/>
          </p:nvSpPr>
          <p:spPr>
            <a:xfrm>
              <a:off x="981377" y="3958190"/>
              <a:ext cx="1160116" cy="310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0xProto Nerd Font" panose="02000009000000000000" pitchFamily="50" charset="0"/>
                  <a:cs typeface="0xProto Nerd Font" panose="02000009000000000000" pitchFamily="50" charset="0"/>
                </a:rPr>
                <a:t> </a:t>
              </a:r>
              <a:r>
                <a:rPr lang="en-US" sz="2000" kern="0" dirty="0">
                  <a:solidFill>
                    <a:srgbClr val="000000"/>
                  </a:solidFill>
                  <a:latin typeface="AU Passata"/>
                </a:rPr>
                <a:t>GLM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U Passata"/>
                  <a:ea typeface="+mn-ea"/>
                  <a:cs typeface="+mn-cs"/>
                </a:rPr>
                <a:t>M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D7AD27E-BF2E-46A7-65BE-DD31E431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"/>
            <a:stretch/>
          </p:blipFill>
          <p:spPr>
            <a:xfrm>
              <a:off x="2209476" y="4002037"/>
              <a:ext cx="7913607" cy="200053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85514B9-74E1-BFFE-745D-46A11EA40CDD}"/>
              </a:ext>
            </a:extLst>
          </p:cNvPr>
          <p:cNvGrpSpPr/>
          <p:nvPr/>
        </p:nvGrpSpPr>
        <p:grpSpPr>
          <a:xfrm>
            <a:off x="117748" y="4567027"/>
            <a:ext cx="6827864" cy="304699"/>
            <a:chOff x="981377" y="4374416"/>
            <a:chExt cx="6951436" cy="3102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02BB45-90C0-679B-ADD8-E544D63CC262}"/>
                </a:ext>
              </a:extLst>
            </p:cNvPr>
            <p:cNvSpPr txBox="1"/>
            <p:nvPr/>
          </p:nvSpPr>
          <p:spPr>
            <a:xfrm>
              <a:off x="981377" y="4374416"/>
              <a:ext cx="1160116" cy="310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0xProto Nerd Font" panose="02000009000000000000" pitchFamily="50" charset="0"/>
                  <a:cs typeface="0xProto Nerd Font" panose="02000009000000000000" pitchFamily="50" charset="0"/>
                </a:rPr>
                <a:t> </a:t>
              </a:r>
              <a:r>
                <a:rPr lang="en-US" sz="2000" kern="0" dirty="0">
                  <a:solidFill>
                    <a:srgbClr val="000000"/>
                  </a:solidFill>
                  <a:latin typeface="AU Passata"/>
                </a:rPr>
                <a:t>GAM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3C90EF2-A7D4-77B0-B79C-13561B85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01" r="-1"/>
            <a:stretch/>
          </p:blipFill>
          <p:spPr>
            <a:xfrm>
              <a:off x="2209476" y="4430031"/>
              <a:ext cx="5723337" cy="200053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1B6D31-B916-1CF6-464E-3478B27221ED}"/>
              </a:ext>
            </a:extLst>
          </p:cNvPr>
          <p:cNvGrpSpPr/>
          <p:nvPr/>
        </p:nvGrpSpPr>
        <p:grpSpPr>
          <a:xfrm>
            <a:off x="117748" y="4983688"/>
            <a:ext cx="11953328" cy="304699"/>
            <a:chOff x="981377" y="4791077"/>
            <a:chExt cx="12169662" cy="3102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86364E-4622-1B39-48A5-492D431AB6A6}"/>
                </a:ext>
              </a:extLst>
            </p:cNvPr>
            <p:cNvSpPr txBox="1"/>
            <p:nvPr/>
          </p:nvSpPr>
          <p:spPr>
            <a:xfrm>
              <a:off x="981377" y="4791077"/>
              <a:ext cx="1160116" cy="310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algn="l" defTabSz="914400" rtl="0" eaLnBrk="1" fontAlgn="base" latinLnBrk="0" hangingPunct="1">
                <a:lnSpc>
                  <a:spcPct val="99000"/>
                </a:lnSpc>
                <a:spcBef>
                  <a:spcPts val="6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0xProto Nerd Font" panose="02000009000000000000" pitchFamily="50" charset="0"/>
                  <a:cs typeface="0xProto Nerd Font" panose="02000009000000000000" pitchFamily="50" charset="0"/>
                </a:rPr>
                <a:t> </a:t>
              </a:r>
              <a:r>
                <a:rPr lang="en-US" sz="2000" kern="0" dirty="0">
                  <a:solidFill>
                    <a:srgbClr val="000000"/>
                  </a:solidFill>
                  <a:latin typeface="AU Passata"/>
                </a:rPr>
                <a:t>GAMM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U Passata"/>
                <a:ea typeface="+mn-ea"/>
                <a:cs typeface="+mn-cs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2E90B86-09BE-788C-DADF-2765AE545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53"/>
            <a:stretch/>
          </p:blipFill>
          <p:spPr>
            <a:xfrm>
              <a:off x="2204461" y="4830721"/>
              <a:ext cx="10946578" cy="219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115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F8B568-FCD3-4DF7-D028-514E6F2AED3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A32D7B7-587D-4062-92E7-88119C15A55C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59BDD0-8873-2697-D1E3-18B6257D9FEB}"/>
              </a:ext>
            </a:extLst>
          </p:cNvPr>
          <p:cNvGrpSpPr/>
          <p:nvPr/>
        </p:nvGrpSpPr>
        <p:grpSpPr>
          <a:xfrm>
            <a:off x="3152673" y="166861"/>
            <a:ext cx="5883478" cy="5883478"/>
            <a:chOff x="1926694" y="2322024"/>
            <a:chExt cx="3672408" cy="3672408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D8F65557-24FE-FDC3-83DE-58C7C2AB8B21}"/>
                </a:ext>
              </a:extLst>
            </p:cNvPr>
            <p:cNvSpPr/>
            <p:nvPr/>
          </p:nvSpPr>
          <p:spPr bwMode="auto">
            <a:xfrm>
              <a:off x="1926694" y="2322024"/>
              <a:ext cx="3672408" cy="3672408"/>
            </a:xfrm>
            <a:prstGeom prst="flowChartConnector">
              <a:avLst/>
            </a:prstGeom>
            <a:solidFill>
              <a:schemeClr val="accent5">
                <a:alpha val="50000"/>
              </a:schemeClr>
            </a:solidFill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63DE1DE7-523D-42C9-5008-8885219A16AE}"/>
                </a:ext>
              </a:extLst>
            </p:cNvPr>
            <p:cNvSpPr/>
            <p:nvPr/>
          </p:nvSpPr>
          <p:spPr bwMode="auto">
            <a:xfrm>
              <a:off x="2166835" y="3727656"/>
              <a:ext cx="2022376" cy="2022376"/>
            </a:xfrm>
            <a:prstGeom prst="flowChartConnector">
              <a:avLst/>
            </a:prstGeom>
            <a:solidFill>
              <a:schemeClr val="accent5">
                <a:alpha val="50000"/>
              </a:schemeClr>
            </a:solidFill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C4D428A1-E168-439F-35C2-0FBDB646CA86}"/>
                </a:ext>
              </a:extLst>
            </p:cNvPr>
            <p:cNvSpPr/>
            <p:nvPr/>
          </p:nvSpPr>
          <p:spPr bwMode="auto">
            <a:xfrm>
              <a:off x="3313431" y="3748492"/>
              <a:ext cx="2022376" cy="2022376"/>
            </a:xfrm>
            <a:prstGeom prst="flowChartConnector">
              <a:avLst/>
            </a:prstGeom>
            <a:solidFill>
              <a:schemeClr val="accent5">
                <a:alpha val="50000"/>
              </a:schemeClr>
            </a:solidFill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F0D395A3-FB37-8607-3887-E90C37C4682A}"/>
                </a:ext>
              </a:extLst>
            </p:cNvPr>
            <p:cNvSpPr/>
            <p:nvPr/>
          </p:nvSpPr>
          <p:spPr bwMode="auto">
            <a:xfrm>
              <a:off x="2790790" y="2322024"/>
              <a:ext cx="2022376" cy="2022376"/>
            </a:xfrm>
            <a:prstGeom prst="flowChartConnector">
              <a:avLst/>
            </a:prstGeom>
            <a:solidFill>
              <a:schemeClr val="accent5">
                <a:alpha val="50000"/>
              </a:schemeClr>
            </a:solidFill>
            <a:ln w="28575">
              <a:solidFill>
                <a:schemeClr val="tx2">
                  <a:lumMod val="90000"/>
                  <a:lumOff val="1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980E4B-55A6-01A6-952D-71DC3F303CFB}"/>
              </a:ext>
            </a:extLst>
          </p:cNvPr>
          <p:cNvSpPr txBox="1"/>
          <p:nvPr/>
        </p:nvSpPr>
        <p:spPr>
          <a:xfrm>
            <a:off x="5633711" y="3072842"/>
            <a:ext cx="903064" cy="263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800" b="1" dirty="0">
                <a:latin typeface="+mn-lt"/>
              </a:rPr>
              <a:t>MGCV</a:t>
            </a:r>
            <a:endParaRPr lang="da-DK" sz="1800" b="1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59592-D99D-F0AB-C3E7-0FD10056FABE}"/>
              </a:ext>
            </a:extLst>
          </p:cNvPr>
          <p:cNvSpPr txBox="1"/>
          <p:nvPr/>
        </p:nvSpPr>
        <p:spPr>
          <a:xfrm>
            <a:off x="5060062" y="1199208"/>
            <a:ext cx="896980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dirty="0">
                <a:latin typeface="+mn-lt"/>
              </a:rPr>
              <a:t>GAM</a:t>
            </a:r>
            <a:endParaRPr lang="da-DK" sz="28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96A874-E572-4C80-E511-279C3452A579}"/>
              </a:ext>
            </a:extLst>
          </p:cNvPr>
          <p:cNvSpPr txBox="1"/>
          <p:nvPr/>
        </p:nvSpPr>
        <p:spPr>
          <a:xfrm>
            <a:off x="6285810" y="1552674"/>
            <a:ext cx="1162443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dirty="0">
                <a:latin typeface="+mn-lt"/>
              </a:rPr>
              <a:t>GAMM</a:t>
            </a:r>
            <a:endParaRPr lang="da-DK" sz="28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37CC43-2937-2301-8D7A-3CDE162DBEBD}"/>
              </a:ext>
            </a:extLst>
          </p:cNvPr>
          <p:cNvSpPr txBox="1"/>
          <p:nvPr/>
        </p:nvSpPr>
        <p:spPr>
          <a:xfrm>
            <a:off x="4019527" y="3322995"/>
            <a:ext cx="1162443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dirty="0">
                <a:latin typeface="+mn-lt"/>
              </a:rPr>
              <a:t>GLMM</a:t>
            </a:r>
            <a:endParaRPr lang="da-DK" sz="28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3CCC24-173B-3E54-B573-4E7CFFE4DB6A}"/>
              </a:ext>
            </a:extLst>
          </p:cNvPr>
          <p:cNvSpPr txBox="1"/>
          <p:nvPr/>
        </p:nvSpPr>
        <p:spPr>
          <a:xfrm>
            <a:off x="4328179" y="4370994"/>
            <a:ext cx="902138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dirty="0">
                <a:latin typeface="+mn-lt"/>
              </a:rPr>
              <a:t>LMM</a:t>
            </a:r>
            <a:endParaRPr lang="da-DK" sz="2800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DD9257-29A5-78F3-BABE-79BFB21B2E2C}"/>
              </a:ext>
            </a:extLst>
          </p:cNvPr>
          <p:cNvSpPr txBox="1"/>
          <p:nvPr/>
        </p:nvSpPr>
        <p:spPr>
          <a:xfrm>
            <a:off x="7114644" y="3442057"/>
            <a:ext cx="1162443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dirty="0">
                <a:latin typeface="+mn-lt"/>
              </a:rPr>
              <a:t>GLM</a:t>
            </a:r>
            <a:endParaRPr lang="da-DK" sz="28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6DC8CF-A154-8B83-5475-34167384AE15}"/>
              </a:ext>
            </a:extLst>
          </p:cNvPr>
          <p:cNvSpPr txBox="1"/>
          <p:nvPr/>
        </p:nvSpPr>
        <p:spPr>
          <a:xfrm>
            <a:off x="7162122" y="4642736"/>
            <a:ext cx="716410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dirty="0">
                <a:latin typeface="+mn-lt"/>
              </a:rPr>
              <a:t>LM</a:t>
            </a:r>
            <a:endParaRPr lang="da-DK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0269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88E3-FDBD-1A17-13C6-A6029703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Dissecting a </a:t>
            </a:r>
            <a:r>
              <a:rPr lang="en-US" dirty="0">
                <a:cs typeface="0xProto Nerd Font" panose="02000009000000000000" pitchFamily="50" charset="0"/>
              </a:rPr>
              <a:t>MGCV</a:t>
            </a:r>
            <a:r>
              <a:rPr lang="en-US" dirty="0"/>
              <a:t> GAM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F6923-357F-748F-838C-532DF997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4E03-48FE-4C27-ACE0-94BA524B67AA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8C6EF-11F1-FE04-8D92-B0B4162A8B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"/>
          <a:stretch/>
        </p:blipFill>
        <p:spPr>
          <a:xfrm>
            <a:off x="837828" y="3861048"/>
            <a:ext cx="10751986" cy="2152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1D8125-0BFA-76D6-CA50-1786EFF4A4A7}"/>
              </a:ext>
            </a:extLst>
          </p:cNvPr>
          <p:cNvSpPr/>
          <p:nvPr/>
        </p:nvSpPr>
        <p:spPr bwMode="auto">
          <a:xfrm>
            <a:off x="1366838" y="3789041"/>
            <a:ext cx="10128174" cy="35922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5986A-1B3C-C0B6-51EC-7D76C888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3" r="63005" b="-1093"/>
          <a:stretch/>
        </p:blipFill>
        <p:spPr>
          <a:xfrm>
            <a:off x="1366838" y="3858697"/>
            <a:ext cx="3431430" cy="217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E2CEB-773D-DA6E-338B-8A39E61F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16" r="46973" b="-1645"/>
          <a:stretch/>
        </p:blipFill>
        <p:spPr>
          <a:xfrm>
            <a:off x="4798268" y="3861048"/>
            <a:ext cx="1725860" cy="21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3AC68-0740-D678-2649-0EAB1D3F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27" r="26264"/>
          <a:stretch/>
        </p:blipFill>
        <p:spPr>
          <a:xfrm>
            <a:off x="6526460" y="3857509"/>
            <a:ext cx="2232248" cy="215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3D322-A088-3366-F329-B48232F4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36" r="879"/>
          <a:stretch/>
        </p:blipFill>
        <p:spPr>
          <a:xfrm>
            <a:off x="8759874" y="3853970"/>
            <a:ext cx="2736304" cy="2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1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DAF9F-D33B-26E1-F335-2A9F748D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700F-2B84-CF2E-5AB3-7F4E6AC9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Dissecting a </a:t>
            </a:r>
            <a:r>
              <a:rPr lang="en-US" dirty="0">
                <a:cs typeface="0xProto Nerd Font" panose="02000009000000000000" pitchFamily="50" charset="0"/>
              </a:rPr>
              <a:t>MGCV</a:t>
            </a:r>
            <a:r>
              <a:rPr lang="en-US" dirty="0"/>
              <a:t> GAM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8B766-1DB2-0D55-83EA-8485452E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4E03-48FE-4C27-ACE0-94BA524B67AA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03818-5272-67A5-238C-B4DB38EF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"/>
          <a:stretch/>
        </p:blipFill>
        <p:spPr>
          <a:xfrm>
            <a:off x="837828" y="3861048"/>
            <a:ext cx="10751986" cy="2152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315AFB-2630-853A-93CC-DDF3D69AEA67}"/>
              </a:ext>
            </a:extLst>
          </p:cNvPr>
          <p:cNvSpPr/>
          <p:nvPr/>
        </p:nvSpPr>
        <p:spPr bwMode="auto">
          <a:xfrm>
            <a:off x="1366838" y="3789041"/>
            <a:ext cx="10128174" cy="35922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AF7B9-317F-50B4-4896-92F1717A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3" r="63005" b="-1093"/>
          <a:stretch/>
        </p:blipFill>
        <p:spPr>
          <a:xfrm>
            <a:off x="1366838" y="2996952"/>
            <a:ext cx="3431430" cy="217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5D4F9-4407-34AC-4174-AF8E499A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16" r="46973" b="-1645"/>
          <a:stretch/>
        </p:blipFill>
        <p:spPr>
          <a:xfrm>
            <a:off x="4798268" y="3861048"/>
            <a:ext cx="1725860" cy="21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0F9CC-E0CD-C95C-DA7F-49D796B9A7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27" r="26264"/>
          <a:stretch/>
        </p:blipFill>
        <p:spPr>
          <a:xfrm>
            <a:off x="6526460" y="3857509"/>
            <a:ext cx="2232248" cy="215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BE723-EDAA-8E60-B62A-726587DB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36" r="879"/>
          <a:stretch/>
        </p:blipFill>
        <p:spPr>
          <a:xfrm>
            <a:off x="8759874" y="3853970"/>
            <a:ext cx="2736304" cy="215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5AC46E-4083-21C5-8D4E-BC6FB155C296}"/>
              </a:ext>
            </a:extLst>
          </p:cNvPr>
          <p:cNvSpPr txBox="1"/>
          <p:nvPr/>
        </p:nvSpPr>
        <p:spPr>
          <a:xfrm>
            <a:off x="1341779" y="3824954"/>
            <a:ext cx="3481548" cy="259675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~ Predictors + Random effects</a:t>
            </a:r>
            <a:endParaRPr lang="da-DK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57879C-21EE-F2E2-A296-825000E9E7E2}"/>
              </a:ext>
            </a:extLst>
          </p:cNvPr>
          <p:cNvCxnSpPr>
            <a:cxnSpLocks/>
            <a:stCxn id="14" idx="2"/>
          </p:cNvCxnSpPr>
          <p:nvPr/>
        </p:nvCxnSpPr>
        <p:spPr bwMode="auto">
          <a:xfrm>
            <a:off x="1701924" y="2384081"/>
            <a:ext cx="424532" cy="43770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2113AF-1177-F36A-3B2C-91A3AB42DAEB}"/>
              </a:ext>
            </a:extLst>
          </p:cNvPr>
          <p:cNvSpPr txBox="1"/>
          <p:nvPr/>
        </p:nvSpPr>
        <p:spPr>
          <a:xfrm>
            <a:off x="693812" y="2124407"/>
            <a:ext cx="2016224" cy="259674"/>
          </a:xfrm>
          <a:prstGeom prst="roundRect">
            <a:avLst>
              <a:gd name="adj" fmla="val 43566"/>
            </a:avLst>
          </a:prstGeom>
          <a:noFill/>
          <a:ln w="19050">
            <a:solidFill>
              <a:srgbClr val="183D83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1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s(…): </a:t>
            </a:r>
            <a:r>
              <a:rPr lang="en-US" sz="1100" dirty="0"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non-linear predictor(s)</a:t>
            </a:r>
            <a:endParaRPr lang="da-DK" sz="1100" dirty="0">
              <a:latin typeface="+mn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7DF72-9B2D-C216-77A6-EA247B4250C0}"/>
              </a:ext>
            </a:extLst>
          </p:cNvPr>
          <p:cNvSpPr txBox="1"/>
          <p:nvPr/>
        </p:nvSpPr>
        <p:spPr>
          <a:xfrm>
            <a:off x="3457090" y="1700808"/>
            <a:ext cx="2925354" cy="579585"/>
          </a:xfrm>
          <a:prstGeom prst="roundRect">
            <a:avLst>
              <a:gd name="adj" fmla="val 36112"/>
            </a:avLst>
          </a:prstGeom>
          <a:noFill/>
          <a:ln w="19050">
            <a:solidFill>
              <a:srgbClr val="183D83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1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Bs = “…”: </a:t>
            </a:r>
            <a:r>
              <a:rPr lang="en-US" sz="1100" dirty="0"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Which type of non-linear relationship? </a:t>
            </a:r>
            <a:r>
              <a:rPr lang="en-US" sz="11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</a:t>
            </a:r>
            <a:r>
              <a:rPr lang="en-US" sz="1100" dirty="0"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 is the type the functions like random effects, but there are many more</a:t>
            </a:r>
            <a:endParaRPr lang="da-DK" sz="1100" dirty="0">
              <a:latin typeface="+mn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65B44D-75EA-CCBD-2540-7DAA45D6BE72}"/>
              </a:ext>
            </a:extLst>
          </p:cNvPr>
          <p:cNvCxnSpPr>
            <a:cxnSpLocks/>
            <a:stCxn id="23" idx="2"/>
          </p:cNvCxnSpPr>
          <p:nvPr/>
        </p:nvCxnSpPr>
        <p:spPr bwMode="auto">
          <a:xfrm flipH="1">
            <a:off x="3810000" y="2280393"/>
            <a:ext cx="1109767" cy="529482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64BB4D69-0F80-9E53-F6B1-67B2B0E2DFCF}"/>
              </a:ext>
            </a:extLst>
          </p:cNvPr>
          <p:cNvSpPr/>
          <p:nvPr/>
        </p:nvSpPr>
        <p:spPr bwMode="auto">
          <a:xfrm rot="5400000">
            <a:off x="2065046" y="2672916"/>
            <a:ext cx="152305" cy="504056"/>
          </a:xfrm>
          <a:prstGeom prst="leftBrace">
            <a:avLst>
              <a:gd name="adj1" fmla="val 138957"/>
              <a:gd name="adj2" fmla="val 49826"/>
            </a:avLst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80459809-B386-E4A6-258A-EE753FE41646}"/>
              </a:ext>
            </a:extLst>
          </p:cNvPr>
          <p:cNvSpPr/>
          <p:nvPr/>
        </p:nvSpPr>
        <p:spPr bwMode="auto">
          <a:xfrm rot="5400000">
            <a:off x="3718578" y="1952411"/>
            <a:ext cx="152306" cy="1926011"/>
          </a:xfrm>
          <a:prstGeom prst="leftBrace">
            <a:avLst>
              <a:gd name="adj1" fmla="val 138957"/>
              <a:gd name="adj2" fmla="val 49826"/>
            </a:avLst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226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2F3D-7505-A51A-3134-15C344D99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35D9-C208-59FF-1A95-068F259C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Dissecting a </a:t>
            </a:r>
            <a:r>
              <a:rPr lang="en-US" dirty="0">
                <a:cs typeface="0xProto Nerd Font" panose="02000009000000000000" pitchFamily="50" charset="0"/>
              </a:rPr>
              <a:t>MGCV</a:t>
            </a:r>
            <a:r>
              <a:rPr lang="en-US" dirty="0"/>
              <a:t> GAM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0725D-949F-9C82-9752-C8284ECE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4E03-48FE-4C27-ACE0-94BA524B67AA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9406C-4163-5FAC-A930-D337E832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"/>
          <a:stretch/>
        </p:blipFill>
        <p:spPr>
          <a:xfrm>
            <a:off x="837828" y="3861048"/>
            <a:ext cx="10751986" cy="2152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724B2C-77D7-7CF6-9145-1B9F4AB7ED46}"/>
              </a:ext>
            </a:extLst>
          </p:cNvPr>
          <p:cNvSpPr/>
          <p:nvPr/>
        </p:nvSpPr>
        <p:spPr bwMode="auto">
          <a:xfrm>
            <a:off x="1366838" y="3717033"/>
            <a:ext cx="10128174" cy="503242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BC36A-9332-2C7F-5BC0-745EEE7CCF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3" r="63005" b="-1093"/>
          <a:stretch/>
        </p:blipFill>
        <p:spPr>
          <a:xfrm>
            <a:off x="1366838" y="2996952"/>
            <a:ext cx="3431430" cy="217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51D28-2AC1-C12E-AF0E-789691A9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16" r="46973" b="-1645"/>
          <a:stretch/>
        </p:blipFill>
        <p:spPr>
          <a:xfrm>
            <a:off x="4798268" y="4722418"/>
            <a:ext cx="1725860" cy="21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D558F-B130-A1D9-CE77-EA2E81D1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27" r="26264"/>
          <a:stretch/>
        </p:blipFill>
        <p:spPr>
          <a:xfrm>
            <a:off x="6526460" y="3857509"/>
            <a:ext cx="2232248" cy="215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DD42F7-1263-A880-5F7A-D34045EF36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36" r="879"/>
          <a:stretch/>
        </p:blipFill>
        <p:spPr>
          <a:xfrm>
            <a:off x="8759874" y="3853970"/>
            <a:ext cx="2736304" cy="215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04C500-4886-9933-7244-5C904548127D}"/>
              </a:ext>
            </a:extLst>
          </p:cNvPr>
          <p:cNvSpPr txBox="1"/>
          <p:nvPr/>
        </p:nvSpPr>
        <p:spPr>
          <a:xfrm>
            <a:off x="1341779" y="3824954"/>
            <a:ext cx="3481548" cy="259675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~ Predictors + Random effects</a:t>
            </a:r>
            <a:endParaRPr lang="da-DK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25C98-3C29-1012-5326-7BDFB8FA1148}"/>
              </a:ext>
            </a:extLst>
          </p:cNvPr>
          <p:cNvSpPr txBox="1"/>
          <p:nvPr/>
        </p:nvSpPr>
        <p:spPr>
          <a:xfrm>
            <a:off x="4848386" y="3824954"/>
            <a:ext cx="1678074" cy="259675"/>
          </a:xfrm>
          <a:prstGeom prst="roundRect">
            <a:avLst>
              <a:gd name="adj" fmla="val 50000"/>
            </a:avLst>
          </a:prstGeom>
          <a:solidFill>
            <a:srgbClr val="FDE3D7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Modelling data</a:t>
            </a:r>
            <a:endParaRPr lang="da-DK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82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66698-0493-CD88-C1DB-2620A9D95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5E34-DBD9-F527-9B83-E5F1F109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Dissecting a </a:t>
            </a:r>
            <a:r>
              <a:rPr lang="en-US" dirty="0">
                <a:cs typeface="0xProto Nerd Font" panose="02000009000000000000" pitchFamily="50" charset="0"/>
              </a:rPr>
              <a:t>MGCV</a:t>
            </a:r>
            <a:r>
              <a:rPr lang="en-US" dirty="0"/>
              <a:t> GAM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8F8CD-CA9C-C44B-3D10-38C8C7E1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4E03-48FE-4C27-ACE0-94BA524B67AA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8034C-894A-693B-764B-0B1DED2743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"/>
          <a:stretch/>
        </p:blipFill>
        <p:spPr>
          <a:xfrm>
            <a:off x="837828" y="3861048"/>
            <a:ext cx="10751986" cy="2152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3300D3-21BD-5B82-C635-89A82BAB58E4}"/>
              </a:ext>
            </a:extLst>
          </p:cNvPr>
          <p:cNvSpPr/>
          <p:nvPr/>
        </p:nvSpPr>
        <p:spPr bwMode="auto">
          <a:xfrm>
            <a:off x="1366838" y="3789041"/>
            <a:ext cx="10128174" cy="35922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A63E8-A04D-2FDF-91BA-607C44B8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3" r="63005" b="-1093"/>
          <a:stretch/>
        </p:blipFill>
        <p:spPr>
          <a:xfrm>
            <a:off x="1366838" y="2996952"/>
            <a:ext cx="3431430" cy="217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C5984-9418-4FB6-27F7-C5CD22BA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16" r="46973" b="-1645"/>
          <a:stretch/>
        </p:blipFill>
        <p:spPr>
          <a:xfrm>
            <a:off x="4798268" y="4722418"/>
            <a:ext cx="1725860" cy="21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4AFE29-4AD8-6A9B-1F56-F12986CC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27" r="26264"/>
          <a:stretch/>
        </p:blipFill>
        <p:spPr>
          <a:xfrm>
            <a:off x="6527626" y="2996952"/>
            <a:ext cx="2232248" cy="215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D909A-F0BF-ABE9-CA90-29D44964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36" r="879"/>
          <a:stretch/>
        </p:blipFill>
        <p:spPr>
          <a:xfrm>
            <a:off x="8759874" y="3853970"/>
            <a:ext cx="2736304" cy="215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D23380-C608-12DC-E580-D6A8252BD4F0}"/>
              </a:ext>
            </a:extLst>
          </p:cNvPr>
          <p:cNvSpPr txBox="1"/>
          <p:nvPr/>
        </p:nvSpPr>
        <p:spPr>
          <a:xfrm>
            <a:off x="1341779" y="3824954"/>
            <a:ext cx="3481548" cy="259675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~ Predictors + Random effects</a:t>
            </a:r>
            <a:endParaRPr lang="da-DK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BF96C-010E-0787-47A5-5C26C9B30988}"/>
              </a:ext>
            </a:extLst>
          </p:cNvPr>
          <p:cNvSpPr txBox="1"/>
          <p:nvPr/>
        </p:nvSpPr>
        <p:spPr>
          <a:xfrm>
            <a:off x="4848386" y="3824954"/>
            <a:ext cx="1678074" cy="259675"/>
          </a:xfrm>
          <a:prstGeom prst="roundRect">
            <a:avLst>
              <a:gd name="adj" fmla="val 50000"/>
            </a:avLst>
          </a:prstGeom>
          <a:solidFill>
            <a:srgbClr val="FDE3D7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Modelling data</a:t>
            </a:r>
            <a:endParaRPr lang="da-DK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AC2B0-D2B3-C540-AC59-7E634C5D471E}"/>
              </a:ext>
            </a:extLst>
          </p:cNvPr>
          <p:cNvSpPr txBox="1"/>
          <p:nvPr/>
        </p:nvSpPr>
        <p:spPr>
          <a:xfrm>
            <a:off x="6551518" y="3816893"/>
            <a:ext cx="2207189" cy="259675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(Estimation method)</a:t>
            </a:r>
            <a:endParaRPr lang="da-DK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36294C-BE9D-D1DB-DEE1-4639B5E24F83}"/>
              </a:ext>
            </a:extLst>
          </p:cNvPr>
          <p:cNvCxnSpPr>
            <a:cxnSpLocks/>
            <a:stCxn id="15" idx="2"/>
          </p:cNvCxnSpPr>
          <p:nvPr/>
        </p:nvCxnSpPr>
        <p:spPr bwMode="auto">
          <a:xfrm flipH="1">
            <a:off x="8398668" y="2227961"/>
            <a:ext cx="858586" cy="682879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5209DA-4950-40CB-E697-E254916D31D7}"/>
              </a:ext>
            </a:extLst>
          </p:cNvPr>
          <p:cNvSpPr txBox="1"/>
          <p:nvPr/>
        </p:nvSpPr>
        <p:spPr>
          <a:xfrm>
            <a:off x="7018330" y="1772816"/>
            <a:ext cx="4477848" cy="455145"/>
          </a:xfrm>
          <a:prstGeom prst="roundRect">
            <a:avLst>
              <a:gd name="adj" fmla="val 43566"/>
            </a:avLst>
          </a:prstGeom>
          <a:noFill/>
          <a:ln w="19050">
            <a:solidFill>
              <a:schemeClr val="accent4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method = “REML”: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Technical detail, don’t worry about it. </a:t>
            </a:r>
          </a:p>
          <a:p>
            <a:pPr algn="ctr">
              <a:lnSpc>
                <a:spcPct val="95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If using any 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s(…)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 terms, use “REML” otherwise simply omit `method`.</a:t>
            </a:r>
            <a:endParaRPr lang="da-DK" sz="11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2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DA0A7-59C0-647B-E7E9-528987ACE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86E1-C1CC-7534-324B-6A6FFB5F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Dissecting a </a:t>
            </a:r>
            <a:r>
              <a:rPr lang="en-US" dirty="0">
                <a:cs typeface="0xProto Nerd Font" panose="02000009000000000000" pitchFamily="50" charset="0"/>
              </a:rPr>
              <a:t>MGCV</a:t>
            </a:r>
            <a:r>
              <a:rPr lang="en-US" dirty="0"/>
              <a:t> GAM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ADCFC-0C23-B2C0-ABC2-AE38F4D4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4E03-48FE-4C27-ACE0-94BA524B67AA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2C5E3-2411-FA06-FC3B-FF645461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"/>
          <a:stretch/>
        </p:blipFill>
        <p:spPr>
          <a:xfrm>
            <a:off x="837828" y="3861048"/>
            <a:ext cx="10751986" cy="2152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8A4E7D-BDE4-A11C-F2A9-BB4007B2B6AB}"/>
              </a:ext>
            </a:extLst>
          </p:cNvPr>
          <p:cNvSpPr/>
          <p:nvPr/>
        </p:nvSpPr>
        <p:spPr bwMode="auto">
          <a:xfrm>
            <a:off x="1366838" y="3717033"/>
            <a:ext cx="10128174" cy="503242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C976DA-7ED5-7DFB-5C11-A4F175A65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3" r="63005" b="-1093"/>
          <a:stretch/>
        </p:blipFill>
        <p:spPr>
          <a:xfrm>
            <a:off x="1366838" y="2996952"/>
            <a:ext cx="3431430" cy="217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5043C-73A9-15B8-CEFD-2BC80B8E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16" r="46973" b="-1645"/>
          <a:stretch/>
        </p:blipFill>
        <p:spPr>
          <a:xfrm>
            <a:off x="4798268" y="4722418"/>
            <a:ext cx="1725860" cy="21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8EF192-1E38-6DAB-EEBD-441D272E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27" r="26264"/>
          <a:stretch/>
        </p:blipFill>
        <p:spPr>
          <a:xfrm>
            <a:off x="6527626" y="2996952"/>
            <a:ext cx="2232248" cy="215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51A3FE-5A71-8558-2B8D-6C29FE74CB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36" r="879"/>
          <a:stretch/>
        </p:blipFill>
        <p:spPr>
          <a:xfrm>
            <a:off x="8758707" y="4722418"/>
            <a:ext cx="2736304" cy="215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CF1007-FBDE-D431-5BD0-BAE333D253B6}"/>
              </a:ext>
            </a:extLst>
          </p:cNvPr>
          <p:cNvSpPr txBox="1"/>
          <p:nvPr/>
        </p:nvSpPr>
        <p:spPr>
          <a:xfrm>
            <a:off x="1341779" y="3824954"/>
            <a:ext cx="3481548" cy="259675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~ Predictors + Random effects</a:t>
            </a:r>
            <a:endParaRPr lang="da-DK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F0C84-49B5-52F7-4FCC-4FEF5CC92168}"/>
              </a:ext>
            </a:extLst>
          </p:cNvPr>
          <p:cNvSpPr txBox="1"/>
          <p:nvPr/>
        </p:nvSpPr>
        <p:spPr>
          <a:xfrm>
            <a:off x="4848386" y="3824954"/>
            <a:ext cx="1678074" cy="259675"/>
          </a:xfrm>
          <a:prstGeom prst="roundRect">
            <a:avLst>
              <a:gd name="adj" fmla="val 50000"/>
            </a:avLst>
          </a:prstGeom>
          <a:solidFill>
            <a:srgbClr val="FDE3D7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Modelling data</a:t>
            </a:r>
            <a:endParaRPr lang="da-DK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317871-50A0-5880-CFE4-F95C33874176}"/>
              </a:ext>
            </a:extLst>
          </p:cNvPr>
          <p:cNvSpPr txBox="1"/>
          <p:nvPr/>
        </p:nvSpPr>
        <p:spPr>
          <a:xfrm>
            <a:off x="6551518" y="3816893"/>
            <a:ext cx="2207189" cy="259675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(Estimation method)</a:t>
            </a:r>
            <a:endParaRPr lang="da-DK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4DC5B0-3FC5-DBD1-D46A-11662BB95AC3}"/>
              </a:ext>
            </a:extLst>
          </p:cNvPr>
          <p:cNvSpPr txBox="1"/>
          <p:nvPr/>
        </p:nvSpPr>
        <p:spPr>
          <a:xfrm>
            <a:off x="8783764" y="3824954"/>
            <a:ext cx="2736303" cy="259675"/>
          </a:xfrm>
          <a:prstGeom prst="roundRect">
            <a:avLst>
              <a:gd name="adj" fmla="val 50000"/>
            </a:avLst>
          </a:prstGeom>
          <a:solidFill>
            <a:srgbClr val="FDE3D7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family (~type)</a:t>
            </a:r>
            <a:endParaRPr lang="da-DK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6503C7-CF1E-37D3-FEB4-48DAC0AEF1F9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V="1">
            <a:off x="9010737" y="5013176"/>
            <a:ext cx="900099" cy="457576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D4D061-DE2C-107B-F6AB-B90D19D18D88}"/>
              </a:ext>
            </a:extLst>
          </p:cNvPr>
          <p:cNvSpPr txBox="1"/>
          <p:nvPr/>
        </p:nvSpPr>
        <p:spPr>
          <a:xfrm>
            <a:off x="7174533" y="5470752"/>
            <a:ext cx="3672407" cy="694552"/>
          </a:xfrm>
          <a:prstGeom prst="roundRect">
            <a:avLst>
              <a:gd name="adj" fmla="val 43566"/>
            </a:avLst>
          </a:prstGeom>
          <a:noFill/>
          <a:ln w="19050">
            <a:solidFill>
              <a:srgbClr val="183D83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1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family = “…”: </a:t>
            </a:r>
            <a:r>
              <a:rPr lang="en-US" sz="1100" dirty="0"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Relationship between response and predictor, as well as residual distribution. Like standard </a:t>
            </a:r>
            <a:r>
              <a:rPr lang="en-US" sz="11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glm</a:t>
            </a:r>
            <a:r>
              <a:rPr lang="en-US" sz="1100" dirty="0"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, but much more powerful. </a:t>
            </a:r>
            <a:endParaRPr lang="da-DK" sz="1100" dirty="0">
              <a:latin typeface="+mn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986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7F7D7-C12B-E1DF-D7F1-2FD125BE8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FF73-2F01-F9F9-1883-F7819370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Dissecting a </a:t>
            </a:r>
            <a:r>
              <a:rPr lang="en-US" dirty="0">
                <a:cs typeface="0xProto Nerd Font" panose="02000009000000000000" pitchFamily="50" charset="0"/>
              </a:rPr>
              <a:t>MGCV</a:t>
            </a:r>
            <a:r>
              <a:rPr lang="en-US" dirty="0"/>
              <a:t> GAM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938F8-E643-38CD-82CD-BCB94A91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4E03-48FE-4C27-ACE0-94BA524B67AA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CCF59-2C58-9438-F7E7-A34D9731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"/>
          <a:stretch/>
        </p:blipFill>
        <p:spPr>
          <a:xfrm>
            <a:off x="837828" y="3861048"/>
            <a:ext cx="10751986" cy="2152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84D8DE-DBEF-4D69-EDDC-AFFF143DB3A9}"/>
              </a:ext>
            </a:extLst>
          </p:cNvPr>
          <p:cNvSpPr/>
          <p:nvPr/>
        </p:nvSpPr>
        <p:spPr bwMode="auto">
          <a:xfrm>
            <a:off x="1366838" y="3717033"/>
            <a:ext cx="10128174" cy="503242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D2B6C-1B16-584C-20A7-FF221929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3" r="63005" b="-1093"/>
          <a:stretch/>
        </p:blipFill>
        <p:spPr>
          <a:xfrm>
            <a:off x="1366838" y="2996952"/>
            <a:ext cx="3431430" cy="217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EDA221-A5C5-A3F4-D47C-9D242F269F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16" r="46973" b="-1645"/>
          <a:stretch/>
        </p:blipFill>
        <p:spPr>
          <a:xfrm>
            <a:off x="4798268" y="4722418"/>
            <a:ext cx="1725860" cy="21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DC23B9-07EC-B401-F5B3-4C9D08CD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27" r="26264"/>
          <a:stretch/>
        </p:blipFill>
        <p:spPr>
          <a:xfrm>
            <a:off x="6527626" y="2996952"/>
            <a:ext cx="2232248" cy="215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C5246-99A8-35F4-2EFD-F16C59D1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736" r="879"/>
          <a:stretch/>
        </p:blipFill>
        <p:spPr>
          <a:xfrm>
            <a:off x="8758707" y="4722418"/>
            <a:ext cx="2736304" cy="215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2B6523-F87F-0D29-CFF5-E2519836FA33}"/>
              </a:ext>
            </a:extLst>
          </p:cNvPr>
          <p:cNvSpPr txBox="1"/>
          <p:nvPr/>
        </p:nvSpPr>
        <p:spPr>
          <a:xfrm>
            <a:off x="1341779" y="3824954"/>
            <a:ext cx="3481548" cy="259675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~ Predictors + Random effects</a:t>
            </a:r>
            <a:endParaRPr lang="da-DK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5DE4A-A6CC-72F8-1306-A4FEFA8C4328}"/>
              </a:ext>
            </a:extLst>
          </p:cNvPr>
          <p:cNvSpPr txBox="1"/>
          <p:nvPr/>
        </p:nvSpPr>
        <p:spPr>
          <a:xfrm>
            <a:off x="4848386" y="3824954"/>
            <a:ext cx="1678074" cy="259675"/>
          </a:xfrm>
          <a:prstGeom prst="roundRect">
            <a:avLst>
              <a:gd name="adj" fmla="val 50000"/>
            </a:avLst>
          </a:prstGeom>
          <a:solidFill>
            <a:srgbClr val="FDE3D7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Modelling data</a:t>
            </a:r>
            <a:endParaRPr lang="da-DK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BA39B-AF2B-1AC8-5F2C-431374CBB304}"/>
              </a:ext>
            </a:extLst>
          </p:cNvPr>
          <p:cNvSpPr txBox="1"/>
          <p:nvPr/>
        </p:nvSpPr>
        <p:spPr>
          <a:xfrm>
            <a:off x="6551518" y="3816893"/>
            <a:ext cx="2207189" cy="259675"/>
          </a:xfrm>
          <a:prstGeom prst="roundRect">
            <a:avLst>
              <a:gd name="adj" fmla="val 50000"/>
            </a:avLst>
          </a:prstGeom>
          <a:solidFill>
            <a:schemeClr val="accent1">
              <a:lumMod val="10000"/>
              <a:lumOff val="9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(Estimation method)</a:t>
            </a:r>
            <a:endParaRPr lang="da-DK" sz="1200" b="1" i="1" dirty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72132-9D50-A29B-5700-836462E0A205}"/>
              </a:ext>
            </a:extLst>
          </p:cNvPr>
          <p:cNvSpPr txBox="1"/>
          <p:nvPr/>
        </p:nvSpPr>
        <p:spPr>
          <a:xfrm>
            <a:off x="8783764" y="3824954"/>
            <a:ext cx="2736303" cy="259675"/>
          </a:xfrm>
          <a:prstGeom prst="roundRect">
            <a:avLst>
              <a:gd name="adj" fmla="val 50000"/>
            </a:avLst>
          </a:prstGeom>
          <a:solidFill>
            <a:srgbClr val="FDE3D7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family (~type)</a:t>
            </a:r>
            <a:endParaRPr lang="da-DK" sz="1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328B79-0B2D-D797-6270-F33EC10EABBC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V="1">
            <a:off x="9010737" y="5013176"/>
            <a:ext cx="900099" cy="457576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5D1729-DBF4-127E-9708-1B7FF8B2F390}"/>
              </a:ext>
            </a:extLst>
          </p:cNvPr>
          <p:cNvSpPr txBox="1"/>
          <p:nvPr/>
        </p:nvSpPr>
        <p:spPr>
          <a:xfrm>
            <a:off x="7174533" y="5470752"/>
            <a:ext cx="3672407" cy="694552"/>
          </a:xfrm>
          <a:prstGeom prst="roundRect">
            <a:avLst>
              <a:gd name="adj" fmla="val 43566"/>
            </a:avLst>
          </a:prstGeom>
          <a:noFill/>
          <a:ln w="19050">
            <a:solidFill>
              <a:srgbClr val="183D83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1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family = “…”: </a:t>
            </a:r>
            <a:r>
              <a:rPr lang="en-US" sz="1100" dirty="0"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Relationship between response and predictor, as well as residual distribution. Like standard </a:t>
            </a:r>
            <a:r>
              <a:rPr lang="en-US" sz="1100" b="1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glm</a:t>
            </a:r>
            <a:r>
              <a:rPr lang="en-US" sz="1100" dirty="0"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, but much more powerful. </a:t>
            </a:r>
            <a:endParaRPr lang="da-DK" sz="1100" dirty="0">
              <a:latin typeface="+mn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17B40A-F6A4-23AF-4C8F-9BFE7F1C71CE}"/>
              </a:ext>
            </a:extLst>
          </p:cNvPr>
          <p:cNvCxnSpPr>
            <a:cxnSpLocks/>
            <a:stCxn id="17" idx="2"/>
          </p:cNvCxnSpPr>
          <p:nvPr/>
        </p:nvCxnSpPr>
        <p:spPr bwMode="auto">
          <a:xfrm flipH="1">
            <a:off x="8398668" y="2227961"/>
            <a:ext cx="858586" cy="682879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3D4C7C6-F013-6FD1-3898-00A246563065}"/>
              </a:ext>
            </a:extLst>
          </p:cNvPr>
          <p:cNvSpPr txBox="1"/>
          <p:nvPr/>
        </p:nvSpPr>
        <p:spPr>
          <a:xfrm>
            <a:off x="7018330" y="1772816"/>
            <a:ext cx="4477848" cy="455145"/>
          </a:xfrm>
          <a:prstGeom prst="roundRect">
            <a:avLst>
              <a:gd name="adj" fmla="val 43566"/>
            </a:avLst>
          </a:prstGeom>
          <a:noFill/>
          <a:ln w="19050">
            <a:solidFill>
              <a:schemeClr val="accent4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method = “REML”: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Technical detail, don’t worry about it. </a:t>
            </a:r>
          </a:p>
          <a:p>
            <a:pPr algn="ctr">
              <a:lnSpc>
                <a:spcPct val="95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If using any 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s(…)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 terms, use “REML” otherwise simply omit `method`.</a:t>
            </a:r>
            <a:endParaRPr lang="da-DK" sz="11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FBDD9F-C450-4889-B358-A099B326841F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>
            <a:off x="1701924" y="2384081"/>
            <a:ext cx="424532" cy="43770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8F4C69-9B1F-0850-01D9-853B98708641}"/>
              </a:ext>
            </a:extLst>
          </p:cNvPr>
          <p:cNvSpPr txBox="1"/>
          <p:nvPr/>
        </p:nvSpPr>
        <p:spPr>
          <a:xfrm>
            <a:off x="693812" y="2124407"/>
            <a:ext cx="2016224" cy="259674"/>
          </a:xfrm>
          <a:prstGeom prst="roundRect">
            <a:avLst>
              <a:gd name="adj" fmla="val 43566"/>
            </a:avLst>
          </a:prstGeom>
          <a:noFill/>
          <a:ln w="19050">
            <a:solidFill>
              <a:srgbClr val="183D83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1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s(…): </a:t>
            </a:r>
            <a:r>
              <a:rPr lang="en-US" sz="1100" dirty="0"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non-linear predictor(s)</a:t>
            </a:r>
            <a:endParaRPr lang="da-DK" sz="1100" dirty="0">
              <a:latin typeface="+mn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A966F0-A9CD-AC7A-6395-FFE989256DCA}"/>
              </a:ext>
            </a:extLst>
          </p:cNvPr>
          <p:cNvSpPr txBox="1"/>
          <p:nvPr/>
        </p:nvSpPr>
        <p:spPr>
          <a:xfrm>
            <a:off x="3457090" y="1700808"/>
            <a:ext cx="2925354" cy="579585"/>
          </a:xfrm>
          <a:prstGeom prst="roundRect">
            <a:avLst>
              <a:gd name="adj" fmla="val 36112"/>
            </a:avLst>
          </a:prstGeom>
          <a:noFill/>
          <a:ln w="19050">
            <a:solidFill>
              <a:srgbClr val="183D83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1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Bs = “…”: </a:t>
            </a:r>
            <a:r>
              <a:rPr lang="en-US" sz="1100" dirty="0"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Which type of non-linear relationship? </a:t>
            </a:r>
            <a:r>
              <a:rPr lang="en-US" sz="11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</a:t>
            </a:r>
            <a:r>
              <a:rPr lang="en-US" sz="1100" dirty="0">
                <a:latin typeface="+mn-lt"/>
                <a:ea typeface="Cascadia Code" panose="020B0609020000020004" pitchFamily="49" charset="0"/>
                <a:cs typeface="Cascadia Code" panose="020B0609020000020004" pitchFamily="49" charset="0"/>
              </a:rPr>
              <a:t> is the type the functions like random effects, but there are many more</a:t>
            </a:r>
            <a:endParaRPr lang="da-DK" sz="1100" dirty="0">
              <a:latin typeface="+mn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2AA409-7981-8E59-9365-2B1491C9988A}"/>
              </a:ext>
            </a:extLst>
          </p:cNvPr>
          <p:cNvCxnSpPr>
            <a:cxnSpLocks/>
            <a:stCxn id="20" idx="2"/>
          </p:cNvCxnSpPr>
          <p:nvPr/>
        </p:nvCxnSpPr>
        <p:spPr bwMode="auto">
          <a:xfrm flipH="1">
            <a:off x="3810000" y="2280393"/>
            <a:ext cx="1109767" cy="529482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ABD05E7F-272C-7E43-83AE-1FBB7D99D7B8}"/>
              </a:ext>
            </a:extLst>
          </p:cNvPr>
          <p:cNvSpPr/>
          <p:nvPr/>
        </p:nvSpPr>
        <p:spPr bwMode="auto">
          <a:xfrm rot="5400000">
            <a:off x="2065046" y="2672916"/>
            <a:ext cx="152305" cy="504056"/>
          </a:xfrm>
          <a:prstGeom prst="leftBrace">
            <a:avLst>
              <a:gd name="adj1" fmla="val 138957"/>
              <a:gd name="adj2" fmla="val 49826"/>
            </a:avLst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C5B8C69-DD7B-1C72-AF37-587F087AF8D0}"/>
              </a:ext>
            </a:extLst>
          </p:cNvPr>
          <p:cNvSpPr/>
          <p:nvPr/>
        </p:nvSpPr>
        <p:spPr bwMode="auto">
          <a:xfrm rot="5400000">
            <a:off x="3718578" y="1952411"/>
            <a:ext cx="152306" cy="1926011"/>
          </a:xfrm>
          <a:prstGeom prst="leftBrace">
            <a:avLst>
              <a:gd name="adj1" fmla="val 138957"/>
              <a:gd name="adj2" fmla="val 49826"/>
            </a:avLst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41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795A1A6-1C51-D1C1-7D09-7809197D7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612" y="2189202"/>
            <a:ext cx="5052606" cy="2815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5972F6-0F6F-2A84-5961-0D2276EED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07" y="2189202"/>
            <a:ext cx="4842371" cy="305565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I complete the tutorial?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58F46F3C-E7E5-1257-C4A9-82CEEE939090}"/>
              </a:ext>
            </a:extLst>
          </p:cNvPr>
          <p:cNvSpPr/>
          <p:nvPr/>
        </p:nvSpPr>
        <p:spPr bwMode="auto">
          <a:xfrm>
            <a:off x="5516872" y="2919744"/>
            <a:ext cx="936104" cy="360040"/>
          </a:xfrm>
          <a:prstGeom prst="leftRightArrow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169F7A-ECD2-51AA-66F2-72FC8BEC4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612" y="2189202"/>
            <a:ext cx="5052606" cy="3050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6540C6-DB00-C0C8-B0B5-0D2969DF1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606" y="2189202"/>
            <a:ext cx="4838001" cy="328065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82E6D9F-7360-B9D0-B361-6C5B751EE414}"/>
              </a:ext>
            </a:extLst>
          </p:cNvPr>
          <p:cNvGrpSpPr/>
          <p:nvPr/>
        </p:nvGrpSpPr>
        <p:grpSpPr>
          <a:xfrm>
            <a:off x="2588939" y="3699745"/>
            <a:ext cx="5568699" cy="490518"/>
            <a:chOff x="2588939" y="3699745"/>
            <a:chExt cx="5568699" cy="49051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80620D6-AAD0-5F28-3BFE-6AF550217A83}"/>
                </a:ext>
              </a:extLst>
            </p:cNvPr>
            <p:cNvSpPr/>
            <p:nvPr/>
          </p:nvSpPr>
          <p:spPr bwMode="auto">
            <a:xfrm>
              <a:off x="2588939" y="3699745"/>
              <a:ext cx="658526" cy="2658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25098"/>
              </a:schemeClr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DD6101-006E-4616-B9FC-B9CC9BEE40DF}"/>
                </a:ext>
              </a:extLst>
            </p:cNvPr>
            <p:cNvSpPr/>
            <p:nvPr/>
          </p:nvSpPr>
          <p:spPr bwMode="auto">
            <a:xfrm>
              <a:off x="7499112" y="3924451"/>
              <a:ext cx="658526" cy="2658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25098"/>
              </a:schemeClr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3B91BF-C431-D707-4685-5580988456A7}"/>
                </a:ext>
              </a:extLst>
            </p:cNvPr>
            <p:cNvCxnSpPr>
              <a:stCxn id="20" idx="6"/>
              <a:endCxn id="22" idx="2"/>
            </p:cNvCxnSpPr>
            <p:nvPr/>
          </p:nvCxnSpPr>
          <p:spPr bwMode="auto">
            <a:xfrm>
              <a:off x="3247465" y="3832651"/>
              <a:ext cx="4251647" cy="224706"/>
            </a:xfrm>
            <a:prstGeom prst="straightConnector1">
              <a:avLst/>
            </a:prstGeom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EEC3DD-8AA4-27A1-54FD-7FEC35867086}"/>
              </a:ext>
            </a:extLst>
          </p:cNvPr>
          <p:cNvGrpSpPr/>
          <p:nvPr/>
        </p:nvGrpSpPr>
        <p:grpSpPr>
          <a:xfrm>
            <a:off x="3041690" y="4477318"/>
            <a:ext cx="5568698" cy="268037"/>
            <a:chOff x="3041690" y="4477318"/>
            <a:chExt cx="5568698" cy="26803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43DE6B-7507-3133-12A6-C4F78DC03D4F}"/>
                </a:ext>
              </a:extLst>
            </p:cNvPr>
            <p:cNvSpPr/>
            <p:nvPr/>
          </p:nvSpPr>
          <p:spPr bwMode="auto">
            <a:xfrm>
              <a:off x="3041690" y="4479543"/>
              <a:ext cx="658526" cy="2658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25098"/>
              </a:schemeClr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849BB59-8554-4D12-8EEA-076007A193E1}"/>
                </a:ext>
              </a:extLst>
            </p:cNvPr>
            <p:cNvSpPr/>
            <p:nvPr/>
          </p:nvSpPr>
          <p:spPr bwMode="auto">
            <a:xfrm>
              <a:off x="7951862" y="4477318"/>
              <a:ext cx="658526" cy="26581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  <a:alpha val="25098"/>
              </a:schemeClr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6CC5BBF-54B2-D3E6-A4B5-43EDE0C85E2A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 bwMode="auto">
            <a:xfrm flipV="1">
              <a:off x="3700216" y="4610224"/>
              <a:ext cx="4251646" cy="2225"/>
            </a:xfrm>
            <a:prstGeom prst="straightConnector1">
              <a:avLst/>
            </a:prstGeom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F13B15E-D6B4-1C6F-815F-6C5571E10B98}"/>
              </a:ext>
            </a:extLst>
          </p:cNvPr>
          <p:cNvSpPr txBox="1"/>
          <p:nvPr/>
        </p:nvSpPr>
        <p:spPr>
          <a:xfrm>
            <a:off x="4113693" y="1263338"/>
            <a:ext cx="3960440" cy="643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Code</a:t>
            </a:r>
            <a:endParaRPr lang="da-DK" sz="44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9D10F-F873-24FE-8699-B652019B7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5138507-9009-2D7B-059A-B1733C953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612" y="2189202"/>
            <a:ext cx="5052606" cy="2815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3A40FC-70A1-C9B2-4976-7FBA7BABC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07" y="2189202"/>
            <a:ext cx="4842371" cy="30556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E64244-E41A-39A8-1C0E-B5323F73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I complete the tutorial?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1BC496F-0ABC-7189-F65E-D7F3A4DF15C2}"/>
              </a:ext>
            </a:extLst>
          </p:cNvPr>
          <p:cNvSpPr/>
          <p:nvPr/>
        </p:nvSpPr>
        <p:spPr bwMode="auto">
          <a:xfrm>
            <a:off x="261765" y="1944305"/>
            <a:ext cx="1368152" cy="3055659"/>
          </a:xfrm>
          <a:prstGeom prst="ellipse">
            <a:avLst/>
          </a:prstGeom>
          <a:solidFill>
            <a:srgbClr val="183D83">
              <a:alpha val="2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EF9969-EE82-7123-3050-C9BE6638F5BE}"/>
              </a:ext>
            </a:extLst>
          </p:cNvPr>
          <p:cNvSpPr/>
          <p:nvPr/>
        </p:nvSpPr>
        <p:spPr bwMode="auto">
          <a:xfrm>
            <a:off x="10630916" y="2420888"/>
            <a:ext cx="1296144" cy="2088232"/>
          </a:xfrm>
          <a:prstGeom prst="ellipse">
            <a:avLst/>
          </a:prstGeom>
          <a:solidFill>
            <a:srgbClr val="183D83">
              <a:alpha val="25098"/>
            </a:srgb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7FA814-33AA-B0B4-54F6-1902973D1D9C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 bwMode="auto">
          <a:xfrm flipV="1">
            <a:off x="1629917" y="3465004"/>
            <a:ext cx="9000999" cy="7131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7A0B5E-6B0A-2664-12FC-8AA177B07691}"/>
              </a:ext>
            </a:extLst>
          </p:cNvPr>
          <p:cNvSpPr txBox="1"/>
          <p:nvPr/>
        </p:nvSpPr>
        <p:spPr>
          <a:xfrm>
            <a:off x="4113693" y="1263338"/>
            <a:ext cx="3960440" cy="643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Navigation</a:t>
            </a:r>
            <a:endParaRPr lang="da-DK" sz="44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8151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minimal statistics intro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2299828"/>
            <a:ext cx="10220325" cy="3937484"/>
          </a:xfrm>
        </p:spPr>
        <p:txBody>
          <a:bodyPr/>
          <a:lstStyle/>
          <a:p>
            <a:pPr marL="342900" indent="-342900">
              <a:lnSpc>
                <a:spcPct val="300000"/>
              </a:lnSpc>
              <a:buFont typeface="0xProto Nerd Font" panose="02000009000000000000" pitchFamily="50" charset="0"/>
              <a:buChar char=""/>
            </a:pPr>
            <a:r>
              <a:rPr lang="en-GB" dirty="0"/>
              <a:t>What is a LM/GLM/GAM?</a:t>
            </a:r>
          </a:p>
          <a:p>
            <a:pPr marL="342900" indent="-342900">
              <a:lnSpc>
                <a:spcPct val="300000"/>
              </a:lnSpc>
              <a:buFont typeface="0xProto Nerd Font" panose="02000009000000000000" pitchFamily="50" charset="0"/>
              <a:buChar char=""/>
            </a:pPr>
            <a:r>
              <a:rPr lang="en-GB" dirty="0"/>
              <a:t>Is it working??</a:t>
            </a:r>
          </a:p>
          <a:p>
            <a:pPr marL="342900" indent="-342900">
              <a:lnSpc>
                <a:spcPct val="300000"/>
              </a:lnSpc>
              <a:buFont typeface="0xProto Nerd Font" panose="02000009000000000000" pitchFamily="50" charset="0"/>
              <a:buChar char=""/>
            </a:pPr>
            <a:r>
              <a:rPr lang="en-GB" dirty="0" err="1"/>
              <a:t>Ohh</a:t>
            </a:r>
            <a:r>
              <a:rPr lang="en-GB" dirty="0"/>
              <a:t> no…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84DAC5-9985-9997-39C2-D9CAFFEA6B9D}"/>
              </a:ext>
            </a:extLst>
          </p:cNvPr>
          <p:cNvGrpSpPr/>
          <p:nvPr/>
        </p:nvGrpSpPr>
        <p:grpSpPr>
          <a:xfrm>
            <a:off x="6094412" y="2220104"/>
            <a:ext cx="1008112" cy="3290057"/>
            <a:chOff x="4654252" y="1960079"/>
            <a:chExt cx="914400" cy="2984220"/>
          </a:xfrm>
        </p:grpSpPr>
        <p:pic>
          <p:nvPicPr>
            <p:cNvPr id="4" name="Graphic 3" descr="Warning with solid fill">
              <a:extLst>
                <a:ext uri="{FF2B5EF4-FFF2-40B4-BE49-F238E27FC236}">
                  <a16:creationId xmlns:a16="http://schemas.microsoft.com/office/drawing/2014/main" id="{340B8DC5-4ED5-D8D6-8F8F-259579D22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54252" y="4029899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Help with solid fill">
              <a:extLst>
                <a:ext uri="{FF2B5EF4-FFF2-40B4-BE49-F238E27FC236}">
                  <a16:creationId xmlns:a16="http://schemas.microsoft.com/office/drawing/2014/main" id="{5618598F-8CA7-A57C-4ABE-3D5E16B3A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54252" y="2994989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Thought with solid fill">
              <a:extLst>
                <a:ext uri="{FF2B5EF4-FFF2-40B4-BE49-F238E27FC236}">
                  <a16:creationId xmlns:a16="http://schemas.microsoft.com/office/drawing/2014/main" id="{CBB800AD-1CA8-7DBC-7411-5C14BE21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54252" y="1960079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87F45-CBF7-7548-3C77-09C7796BB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E8D7D0-0DFE-9680-6924-1E02D655A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I complete the tutorial?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2F12A-829A-6185-137D-4BFE35F116A2}"/>
              </a:ext>
            </a:extLst>
          </p:cNvPr>
          <p:cNvSpPr txBox="1"/>
          <p:nvPr/>
        </p:nvSpPr>
        <p:spPr>
          <a:xfrm>
            <a:off x="4113693" y="1263338"/>
            <a:ext cx="3960440" cy="643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Questions</a:t>
            </a:r>
            <a:endParaRPr lang="da-DK" sz="44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61D63-E9F1-2163-9E19-1CC8E848D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0" y="2189201"/>
            <a:ext cx="5139234" cy="2319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A3B72B-06FF-A1AF-3711-C33C14F842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4068"/>
          <a:stretch/>
        </p:blipFill>
        <p:spPr>
          <a:xfrm>
            <a:off x="7069206" y="2189201"/>
            <a:ext cx="4802707" cy="231991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4162F48-2471-628D-A17D-EB7DDE045393}"/>
              </a:ext>
            </a:extLst>
          </p:cNvPr>
          <p:cNvGrpSpPr/>
          <p:nvPr/>
        </p:nvGrpSpPr>
        <p:grpSpPr>
          <a:xfrm>
            <a:off x="5153025" y="3566160"/>
            <a:ext cx="6802754" cy="1127759"/>
            <a:chOff x="5153025" y="3566160"/>
            <a:chExt cx="6802754" cy="112775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8AB418-FF28-56BE-3B4E-B86494FD6C88}"/>
                </a:ext>
              </a:extLst>
            </p:cNvPr>
            <p:cNvSpPr/>
            <p:nvPr/>
          </p:nvSpPr>
          <p:spPr bwMode="auto">
            <a:xfrm>
              <a:off x="6850380" y="3566160"/>
              <a:ext cx="5105399" cy="1127759"/>
            </a:xfrm>
            <a:prstGeom prst="ellipse">
              <a:avLst/>
            </a:prstGeom>
            <a:solidFill>
              <a:srgbClr val="183D83">
                <a:alpha val="25098"/>
              </a:srgbClr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da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7788F5-5578-142A-1DA2-B9E4B26545CE}"/>
                </a:ext>
              </a:extLst>
            </p:cNvPr>
            <p:cNvCxnSpPr>
              <a:cxnSpLocks/>
              <a:endCxn id="11" idx="2"/>
            </p:cNvCxnSpPr>
            <p:nvPr/>
          </p:nvCxnSpPr>
          <p:spPr bwMode="auto">
            <a:xfrm flipV="1">
              <a:off x="5153025" y="4130040"/>
              <a:ext cx="1697355" cy="619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A6D441D-81E7-75F7-95D2-A709C94FD655}"/>
              </a:ext>
            </a:extLst>
          </p:cNvPr>
          <p:cNvSpPr/>
          <p:nvPr/>
        </p:nvSpPr>
        <p:spPr bwMode="auto">
          <a:xfrm>
            <a:off x="7390556" y="4256509"/>
            <a:ext cx="1224136" cy="144016"/>
          </a:xfrm>
          <a:prstGeom prst="roundRect">
            <a:avLst/>
          </a:prstGeom>
          <a:solidFill>
            <a:srgbClr val="FF0000">
              <a:alpha val="50196"/>
            </a:srgb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138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5BDC2-8649-44B8-3BCD-C9B30152E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CD6B47-BA97-CC7C-094E-375BA13F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I complete the tutorial?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2800E3-3A51-2284-68E7-736CAE141934}"/>
              </a:ext>
            </a:extLst>
          </p:cNvPr>
          <p:cNvSpPr txBox="1"/>
          <p:nvPr/>
        </p:nvSpPr>
        <p:spPr>
          <a:xfrm>
            <a:off x="4113693" y="1263338"/>
            <a:ext cx="3960440" cy="643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Questions</a:t>
            </a:r>
            <a:endParaRPr lang="da-DK" sz="44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3E08E-484F-E716-EEF0-EF88FCD2A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014" y="2064849"/>
            <a:ext cx="6486796" cy="29282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309CB9C-BEB0-B228-967E-18351FEB81EE}"/>
              </a:ext>
            </a:extLst>
          </p:cNvPr>
          <p:cNvGrpSpPr/>
          <p:nvPr/>
        </p:nvGrpSpPr>
        <p:grpSpPr>
          <a:xfrm>
            <a:off x="2851014" y="2060848"/>
            <a:ext cx="6486796" cy="3793908"/>
            <a:chOff x="2487936" y="2189202"/>
            <a:chExt cx="7212952" cy="42186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AE42D2B-4FC9-2966-B356-ACAE583A3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67044"/>
            <a:stretch/>
          </p:blipFill>
          <p:spPr>
            <a:xfrm>
              <a:off x="2487936" y="2189202"/>
              <a:ext cx="7212952" cy="216884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CEABD7-3584-6702-D561-84FB73EDC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68853"/>
            <a:stretch/>
          </p:blipFill>
          <p:spPr>
            <a:xfrm>
              <a:off x="2487936" y="4358048"/>
              <a:ext cx="7212952" cy="204976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89696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4C03-67C2-E854-8C12-BC5ECC8F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	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4414C-B1F2-C09B-7E62-1E713EC25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r>
              <a:rPr lang="en-US" dirty="0"/>
              <a:t>30 minutes</a:t>
            </a:r>
          </a:p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r>
              <a:rPr lang="en-US" dirty="0"/>
              <a:t>Pair up</a:t>
            </a:r>
          </a:p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r>
              <a:rPr lang="en-US" dirty="0"/>
              <a:t>Discuss questions, and solve the problems together</a:t>
            </a:r>
          </a:p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r>
              <a:rPr lang="en-US" dirty="0"/>
              <a:t>(Later </a:t>
            </a:r>
            <a:r>
              <a:rPr lang="en-US" dirty="0">
                <a:latin typeface="0xProto Nerd Font" panose="02000009000000000000" pitchFamily="50" charset="0"/>
                <a:cs typeface="0xProto Nerd Font" panose="02000009000000000000" pitchFamily="50" charset="0"/>
              </a:rPr>
              <a:t> </a:t>
            </a:r>
            <a:r>
              <a:rPr lang="en-US" dirty="0">
                <a:cs typeface="0xProto Nerd Font" panose="02000009000000000000" pitchFamily="50" charset="0"/>
              </a:rPr>
              <a:t>Explanations of advanced use-cases)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B9E28-1E6F-74FA-5500-D863613A1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503F8-5552-420A-B9AE-DE2F918E2223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81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F6A8D-E045-BECF-D082-B44E62E1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D8006-DA2D-B2F8-947B-3B9809C12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838" y="2897841"/>
            <a:ext cx="10220325" cy="830997"/>
          </a:xfrm>
        </p:spPr>
        <p:txBody>
          <a:bodyPr/>
          <a:lstStyle/>
          <a:p>
            <a:r>
              <a:rPr lang="en-GB" dirty="0"/>
              <a:t>Advanced Usage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EF193-D4F9-7C73-4574-6776BC0F8934}"/>
              </a:ext>
            </a:extLst>
          </p:cNvPr>
          <p:cNvSpPr txBox="1"/>
          <p:nvPr/>
        </p:nvSpPr>
        <p:spPr>
          <a:xfrm>
            <a:off x="978907" y="3547232"/>
            <a:ext cx="618869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MGCV Skill training Session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610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AD22-A1BD-547B-3187-55A11A8D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Families in MGCV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866B-1AF9-6B84-11B3-95CB5C0DD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844" y="1960079"/>
            <a:ext cx="10729192" cy="3937484"/>
          </a:xfrm>
        </p:spPr>
        <p:txBody>
          <a:bodyPr/>
          <a:lstStyle/>
          <a:p>
            <a:r>
              <a:rPr lang="en-US" sz="1800" dirty="0"/>
              <a:t>scat (scaled t): For heavy tailed data</a:t>
            </a:r>
          </a:p>
          <a:p>
            <a:endParaRPr lang="en-US" sz="1800" dirty="0"/>
          </a:p>
          <a:p>
            <a:r>
              <a:rPr lang="en-US" sz="1800" dirty="0" err="1"/>
              <a:t>ziP</a:t>
            </a:r>
            <a:r>
              <a:rPr lang="en-US" sz="1800" dirty="0"/>
              <a:t> (zero-inflated </a:t>
            </a:r>
            <a:r>
              <a:rPr lang="en-US" sz="1800" dirty="0" err="1"/>
              <a:t>poisson</a:t>
            </a:r>
            <a:r>
              <a:rPr lang="en-US" sz="1800" dirty="0"/>
              <a:t>): For count data with excessive zeros</a:t>
            </a:r>
          </a:p>
          <a:p>
            <a:endParaRPr lang="en-US" sz="1800" dirty="0"/>
          </a:p>
          <a:p>
            <a:r>
              <a:rPr lang="en-US" sz="1800" dirty="0" err="1"/>
              <a:t>nb</a:t>
            </a:r>
            <a:r>
              <a:rPr lang="en-US" sz="1800" dirty="0"/>
              <a:t> (negative binomial): For count data, when </a:t>
            </a:r>
            <a:r>
              <a:rPr lang="en-US" sz="1800" dirty="0" err="1"/>
              <a:t>poisson</a:t>
            </a:r>
            <a:r>
              <a:rPr lang="en-US" sz="1800" dirty="0"/>
              <a:t> is not appropriate</a:t>
            </a:r>
          </a:p>
          <a:p>
            <a:endParaRPr lang="en-US" sz="1800" dirty="0"/>
          </a:p>
          <a:p>
            <a:r>
              <a:rPr lang="en-US" sz="1800" dirty="0" err="1"/>
              <a:t>betar</a:t>
            </a:r>
            <a:r>
              <a:rPr lang="en-US" sz="1800" dirty="0"/>
              <a:t> (beta regression): For proportion data between, not including, 0 and 1</a:t>
            </a:r>
          </a:p>
          <a:p>
            <a:endParaRPr lang="en-US" sz="1800" dirty="0"/>
          </a:p>
          <a:p>
            <a:r>
              <a:rPr lang="en-US" sz="1800" dirty="0" err="1"/>
              <a:t>gaulss</a:t>
            </a:r>
            <a:r>
              <a:rPr lang="en-US" sz="1800" dirty="0"/>
              <a:t> (gaussian location-scale): For linear regression, where the variance is non-constant</a:t>
            </a:r>
          </a:p>
          <a:p>
            <a:endParaRPr lang="en-US" sz="1800" dirty="0"/>
          </a:p>
          <a:p>
            <a:r>
              <a:rPr lang="en-US" sz="1800" dirty="0" err="1"/>
              <a:t>ziplss</a:t>
            </a:r>
            <a:r>
              <a:rPr lang="en-US" sz="1800" dirty="0"/>
              <a:t> (zero-inflated </a:t>
            </a:r>
            <a:r>
              <a:rPr lang="en-US" sz="1800" dirty="0" err="1"/>
              <a:t>poisson</a:t>
            </a:r>
            <a:r>
              <a:rPr lang="en-US" sz="1800" dirty="0"/>
              <a:t> location-scale): For count data, where zeros are modelled separately</a:t>
            </a:r>
            <a:endParaRPr lang="da-DK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2FB93-2ED7-661D-9D84-3140DB26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F953-F017-4D75-B7C5-B406462CDC76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86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CDEA-07D4-EF61-ADBD-FAF7B6A2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t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2B9FE-90C9-8169-EE82-5B14B442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2E82-A776-43E2-8406-62AB93444076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B32DF2-A32E-D9BE-186A-7974DE416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297" y="2060848"/>
            <a:ext cx="2695951" cy="1114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43E89C-B216-5A06-DBE6-6AAD1FF6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40" y="3677635"/>
            <a:ext cx="3238952" cy="466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95DC0-1624-C630-D278-9CCE5DDCD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4646631"/>
            <a:ext cx="5163271" cy="495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9C66F6-FED9-185A-37D5-20B669173A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2" y="3904828"/>
            <a:ext cx="3259327" cy="25123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B021C0-0F3A-E915-8863-845A3552DA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2" y="929074"/>
            <a:ext cx="3259327" cy="2512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9FA5EE-96F3-30D0-25C3-857EAE130E00}"/>
              </a:ext>
            </a:extLst>
          </p:cNvPr>
          <p:cNvSpPr txBox="1"/>
          <p:nvPr/>
        </p:nvSpPr>
        <p:spPr>
          <a:xfrm>
            <a:off x="8804196" y="603206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ordinary LM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80D09-64D6-38AC-EF87-B892292A3AF1}"/>
              </a:ext>
            </a:extLst>
          </p:cNvPr>
          <p:cNvSpPr txBox="1"/>
          <p:nvPr/>
        </p:nvSpPr>
        <p:spPr>
          <a:xfrm>
            <a:off x="8804196" y="3578960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family = “scat”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07E866-840B-ED8A-9516-4F8F2DCDCAB9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4223792" y="2185273"/>
            <a:ext cx="4030860" cy="1725757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1315A4-FC19-2356-D6A6-E786400D276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 bwMode="auto">
          <a:xfrm>
            <a:off x="6145115" y="4894316"/>
            <a:ext cx="2109537" cy="266711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F749DE3-F46C-15EE-07D9-171C13E95A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8657" y="457752"/>
            <a:ext cx="2547481" cy="19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0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84B7-5E9C-1142-F452-0C1944F8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 Poisson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315D7-F3C9-78C7-9A04-6B2DBA2EF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6BB0-82F7-42A9-87CC-F601A316B153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868EC-0FCA-8B6D-3877-18B375FAA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386" y="2143419"/>
            <a:ext cx="2448730" cy="1012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9EF34D-169F-C12E-6276-630858BB23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134" y="3946567"/>
            <a:ext cx="2860364" cy="2204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0C9374-D778-8190-C724-0023BF7CCB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134" y="1082841"/>
            <a:ext cx="2860364" cy="22048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1FECA-4CC0-AEF5-A1AC-CF9AE526BDF9}"/>
              </a:ext>
            </a:extLst>
          </p:cNvPr>
          <p:cNvSpPr txBox="1"/>
          <p:nvPr/>
        </p:nvSpPr>
        <p:spPr>
          <a:xfrm>
            <a:off x="8804196" y="720161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family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poisson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21E8E-17F5-BBB7-55A7-FDB3E0EA6FF4}"/>
              </a:ext>
            </a:extLst>
          </p:cNvPr>
          <p:cNvSpPr txBox="1"/>
          <p:nvPr/>
        </p:nvSpPr>
        <p:spPr>
          <a:xfrm>
            <a:off x="8804196" y="3578960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family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ziP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24BD05-0D00-B874-AB2B-3E6623DFC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43" y="3744446"/>
            <a:ext cx="4718905" cy="4042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967862-AB3C-3F2F-9A2D-EFA717846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44" y="4714162"/>
            <a:ext cx="4718906" cy="44686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21884A-D3FC-1E81-0B18-B8DD7E921377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 bwMode="auto">
          <a:xfrm flipV="1">
            <a:off x="5700748" y="2185273"/>
            <a:ext cx="2553904" cy="1761294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0978C7-D88D-20EE-FCE3-389C6DA84F29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 bwMode="auto">
          <a:xfrm>
            <a:off x="5700750" y="4937595"/>
            <a:ext cx="2753384" cy="111404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A9A43AB-F860-6196-B66E-C74639A3E3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6120" y="1558284"/>
            <a:ext cx="2478292" cy="19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13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050CE-62D4-F62A-2D3D-A55118B04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4F4A-CB3F-B120-1B11-9C563F28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3AF8E-CFEA-A53D-5ED3-5A836C33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6BB0-82F7-42A9-87CC-F601A316B153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2ECDF-FF76-F98C-0855-376186170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844" y="2216671"/>
            <a:ext cx="2267757" cy="11338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3502D-0D42-3A31-333D-E8BA07CFA7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134" y="3946567"/>
            <a:ext cx="2860363" cy="2204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52A82F-7407-C9EC-FB5D-655A700F11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135" y="1082841"/>
            <a:ext cx="2860362" cy="22048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B2C815-1621-80C8-E572-F1263BEBFE88}"/>
              </a:ext>
            </a:extLst>
          </p:cNvPr>
          <p:cNvSpPr txBox="1"/>
          <p:nvPr/>
        </p:nvSpPr>
        <p:spPr>
          <a:xfrm>
            <a:off x="8804196" y="720161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family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poisson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4D947-0762-3AE5-06DF-14AA21C301B4}"/>
              </a:ext>
            </a:extLst>
          </p:cNvPr>
          <p:cNvSpPr txBox="1"/>
          <p:nvPr/>
        </p:nvSpPr>
        <p:spPr>
          <a:xfrm>
            <a:off x="8804196" y="3578960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family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nb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57EF32C-2D64-E434-EC59-592F07926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843" y="3744446"/>
            <a:ext cx="4718905" cy="4042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E4C424-D74E-AE3D-F9E2-3B6E67091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9"/>
          <a:stretch/>
        </p:blipFill>
        <p:spPr>
          <a:xfrm>
            <a:off x="981844" y="4739093"/>
            <a:ext cx="4608512" cy="39700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05C82D-A2DC-9D48-55F7-0A38F6F01E71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 bwMode="auto">
          <a:xfrm flipV="1">
            <a:off x="5700748" y="2185273"/>
            <a:ext cx="2553904" cy="1761294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D07A54-E047-D0CB-F7B0-649765E97A2F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 bwMode="auto">
          <a:xfrm>
            <a:off x="5590356" y="4937594"/>
            <a:ext cx="2863778" cy="111405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AE451BF-F52C-C102-8DAF-73C2ABBDE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979" y="1513557"/>
            <a:ext cx="2699425" cy="20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52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90461-E664-71B6-8B74-85FD031E1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B247-92A1-4881-54FD-296D609A8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Location-scale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0775A-AC5C-75E8-327A-198145B4E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6BB0-82F7-42A9-87CC-F601A316B153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83AA4-AA11-8604-22BD-E68DE9F1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844" y="2394369"/>
            <a:ext cx="2267757" cy="778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64C1A5-6344-A1B0-9F8D-068EA480CB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135" y="3904828"/>
            <a:ext cx="2860362" cy="22048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BFC023-3789-CF85-50BE-91340E87CF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135" y="1082841"/>
            <a:ext cx="2860362" cy="2204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550CCB-E7A5-4997-BA99-584F9E6E94AF}"/>
              </a:ext>
            </a:extLst>
          </p:cNvPr>
          <p:cNvSpPr txBox="1"/>
          <p:nvPr/>
        </p:nvSpPr>
        <p:spPr>
          <a:xfrm>
            <a:off x="8804196" y="762465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Ordinary LM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C76AD-A55A-DD8E-8751-29C0F7D02084}"/>
              </a:ext>
            </a:extLst>
          </p:cNvPr>
          <p:cNvSpPr txBox="1"/>
          <p:nvPr/>
        </p:nvSpPr>
        <p:spPr>
          <a:xfrm>
            <a:off x="8804196" y="3578960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family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gaulss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0CFC4B-80CE-9631-EEFE-2BECEDF76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327" y="3753851"/>
            <a:ext cx="3195437" cy="40424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658096-A1A7-19A2-FD1A-56A327372FA9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 bwMode="auto">
          <a:xfrm flipV="1">
            <a:off x="4069764" y="2185273"/>
            <a:ext cx="4384371" cy="1770699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AAFD6F-6345-49CC-FAE7-0C367AA07FA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auto">
          <a:xfrm>
            <a:off x="7561810" y="4972427"/>
            <a:ext cx="892325" cy="34833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8461447-9AB8-0025-958D-B590CCF97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00" y="1518759"/>
            <a:ext cx="2720241" cy="209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C8CEE1-6B41-90EF-280D-82A1BB3CA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27" y="4748558"/>
            <a:ext cx="6687483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6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7B1B12F-6197-B47F-3983-CB857F69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282" y="2381477"/>
            <a:ext cx="3618259" cy="34067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A56E51-CEE4-7683-8FDF-424B39827BFF}"/>
              </a:ext>
            </a:extLst>
          </p:cNvPr>
          <p:cNvSpPr txBox="1"/>
          <p:nvPr/>
        </p:nvSpPr>
        <p:spPr>
          <a:xfrm>
            <a:off x="4468162" y="2132857"/>
            <a:ext cx="3435379" cy="248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00" b="1" dirty="0">
                <a:latin typeface="+mn-lt"/>
              </a:rPr>
              <a:t>G</a:t>
            </a:r>
            <a:r>
              <a:rPr lang="en-US" sz="1700" dirty="0">
                <a:latin typeface="+mn-lt"/>
              </a:rPr>
              <a:t>eneralized </a:t>
            </a:r>
            <a:r>
              <a:rPr lang="en-US" sz="1700" b="1" dirty="0">
                <a:latin typeface="+mn-lt"/>
              </a:rPr>
              <a:t>L</a:t>
            </a:r>
            <a:r>
              <a:rPr lang="en-US" sz="1700" dirty="0">
                <a:latin typeface="+mn-lt"/>
              </a:rPr>
              <a:t>inear </a:t>
            </a:r>
            <a:r>
              <a:rPr lang="en-US" sz="1700" b="1" dirty="0">
                <a:latin typeface="+mn-lt"/>
              </a:rPr>
              <a:t>M</a:t>
            </a:r>
            <a:r>
              <a:rPr lang="en-US" sz="1700" dirty="0">
                <a:latin typeface="+mn-lt"/>
              </a:rPr>
              <a:t>odel (GLM)</a:t>
            </a:r>
            <a:endParaRPr lang="da-DK" sz="1700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44435-716C-E9B7-F2A6-E47EA364F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D069-DB91-7F2F-226B-2089A30C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080D0-4D08-4B80-8E87-A153F7C299B6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F52537-42AE-F7A0-5FCD-CAA3632EC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3" y="2381476"/>
            <a:ext cx="3618259" cy="3406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BE80E-BF79-31FD-1400-41C2BE53C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13" y="2381476"/>
            <a:ext cx="3618259" cy="3406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CD2889-A819-7D66-AB60-9451D01B9BFE}"/>
              </a:ext>
            </a:extLst>
          </p:cNvPr>
          <p:cNvSpPr txBox="1"/>
          <p:nvPr/>
        </p:nvSpPr>
        <p:spPr>
          <a:xfrm>
            <a:off x="498793" y="2132857"/>
            <a:ext cx="3435379" cy="248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00" dirty="0">
                <a:latin typeface="+mn-lt"/>
              </a:rPr>
              <a:t>ordinary </a:t>
            </a:r>
            <a:r>
              <a:rPr lang="en-US" sz="1700" b="1" dirty="0">
                <a:latin typeface="+mn-lt"/>
              </a:rPr>
              <a:t>L</a:t>
            </a:r>
            <a:r>
              <a:rPr lang="en-US" sz="1700" dirty="0">
                <a:latin typeface="+mn-lt"/>
              </a:rPr>
              <a:t>inear </a:t>
            </a:r>
            <a:r>
              <a:rPr lang="en-US" sz="1700" b="1" dirty="0">
                <a:latin typeface="+mn-lt"/>
              </a:rPr>
              <a:t>M</a:t>
            </a:r>
            <a:r>
              <a:rPr lang="en-US" sz="1700" dirty="0">
                <a:latin typeface="+mn-lt"/>
              </a:rPr>
              <a:t>odel (LM)</a:t>
            </a:r>
            <a:endParaRPr lang="da-DK" sz="1700" dirty="0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2C7D06-9FFD-B637-55FE-DC63477A7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281" y="2381477"/>
            <a:ext cx="3618260" cy="34067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B101A7-B9CE-D210-9E54-F4D847CF5B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0" y="2376699"/>
            <a:ext cx="3618258" cy="34067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07740A-1990-ED96-A506-F994CD9E8BB9}"/>
              </a:ext>
            </a:extLst>
          </p:cNvPr>
          <p:cNvSpPr txBox="1"/>
          <p:nvPr/>
        </p:nvSpPr>
        <p:spPr>
          <a:xfrm>
            <a:off x="8437530" y="2132856"/>
            <a:ext cx="3435379" cy="248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700" b="1" dirty="0">
                <a:latin typeface="+mn-lt"/>
              </a:rPr>
              <a:t>G</a:t>
            </a:r>
            <a:r>
              <a:rPr lang="en-US" sz="1700" dirty="0">
                <a:latin typeface="+mn-lt"/>
              </a:rPr>
              <a:t>eneralized </a:t>
            </a:r>
            <a:r>
              <a:rPr lang="en-US" sz="1700" b="1" dirty="0">
                <a:latin typeface="+mn-lt"/>
              </a:rPr>
              <a:t>A</a:t>
            </a:r>
            <a:r>
              <a:rPr lang="en-US" sz="1700" dirty="0">
                <a:latin typeface="+mn-lt"/>
              </a:rPr>
              <a:t>dditive </a:t>
            </a:r>
            <a:r>
              <a:rPr lang="en-US" sz="1700" b="1" dirty="0">
                <a:latin typeface="+mn-lt"/>
              </a:rPr>
              <a:t>M</a:t>
            </a:r>
            <a:r>
              <a:rPr lang="en-US" sz="1700" dirty="0">
                <a:latin typeface="+mn-lt"/>
              </a:rPr>
              <a:t>odel (GAM)</a:t>
            </a:r>
            <a:endParaRPr lang="da-DK" sz="1700" dirty="0">
              <a:latin typeface="+mn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6FD57F-5973-E935-2588-95C56225C5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49" y="2376699"/>
            <a:ext cx="3618258" cy="34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7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430F7-A54E-C27C-4501-1CAE76995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C666-7DBF-1407-95F9-F58A7C47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Zero-inflated</a:t>
            </a:r>
            <a:br>
              <a:rPr lang="en-US" dirty="0"/>
            </a:br>
            <a:r>
              <a:rPr lang="en-US" dirty="0"/>
              <a:t>Poisson location-scale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6C4D6-FD63-701F-5747-EC7DF521A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6BB0-82F7-42A9-87CC-F601A316B153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87FB4-6F03-B59C-9154-0C70FF7FF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327" y="2185273"/>
            <a:ext cx="2870673" cy="987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82780-5BC1-7E7D-0DCE-EDE9BCF066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135" y="3904828"/>
            <a:ext cx="2860362" cy="2204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C7568C-07B3-5835-A8E2-AF33D0FE0A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4135" y="1082841"/>
            <a:ext cx="2860361" cy="2204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CDB237-E5F7-B30A-3B0D-39DF13163BEC}"/>
              </a:ext>
            </a:extLst>
          </p:cNvPr>
          <p:cNvSpPr txBox="1"/>
          <p:nvPr/>
        </p:nvSpPr>
        <p:spPr>
          <a:xfrm>
            <a:off x="8804196" y="762465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family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poisson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1BE39E-220A-51D0-462B-11D029CF0F65}"/>
              </a:ext>
            </a:extLst>
          </p:cNvPr>
          <p:cNvSpPr txBox="1"/>
          <p:nvPr/>
        </p:nvSpPr>
        <p:spPr>
          <a:xfrm>
            <a:off x="8804196" y="3578960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family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ziplss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79D72A-4037-DE47-4668-718143FEA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327" y="3827708"/>
            <a:ext cx="4337415" cy="34820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5A4976-1C22-CA48-5B93-8B6806C1370F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 bwMode="auto">
          <a:xfrm flipV="1">
            <a:off x="5211742" y="2185272"/>
            <a:ext cx="3242393" cy="181653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C38DB8-60DF-27ED-DB23-32221CFC765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 bwMode="auto">
          <a:xfrm>
            <a:off x="6140154" y="4926069"/>
            <a:ext cx="2313981" cy="81191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6035A05-2A1F-3EF3-2966-734F92BCAD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1172" y="1495819"/>
            <a:ext cx="2720240" cy="2096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CC4F6-1CC1-464A-FEFF-C810A7597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327" y="4754357"/>
            <a:ext cx="5265827" cy="3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66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02025-8355-5DC6-EBF7-2E369A78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TERMS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2CD8-BF0B-C89C-E345-2B76BA00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9" y="1960079"/>
            <a:ext cx="6188694" cy="393748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r>
              <a:rPr lang="en-US" sz="1600" dirty="0" err="1"/>
              <a:t>tp</a:t>
            </a:r>
            <a:r>
              <a:rPr lang="en-US" sz="1600" dirty="0"/>
              <a:t> (thin-plate splines): default smooth</a:t>
            </a:r>
          </a:p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r>
              <a:rPr lang="en-US" sz="1600" dirty="0" err="1"/>
              <a:t>cr</a:t>
            </a:r>
            <a:r>
              <a:rPr lang="en-US" sz="1600" dirty="0"/>
              <a:t> (cubic spline): old-school smooth</a:t>
            </a:r>
          </a:p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r>
              <a:rPr lang="en-US" sz="1600" dirty="0" err="1"/>
              <a:t>ts</a:t>
            </a:r>
            <a:r>
              <a:rPr lang="en-US" sz="1600" dirty="0"/>
              <a:t>/cs: shrinkage versions of </a:t>
            </a:r>
            <a:r>
              <a:rPr lang="en-US" sz="1600" dirty="0" err="1"/>
              <a:t>tp</a:t>
            </a:r>
            <a:r>
              <a:rPr lang="en-US" sz="1600" dirty="0"/>
              <a:t>/</a:t>
            </a:r>
            <a:r>
              <a:rPr lang="en-US" sz="1600" dirty="0" err="1"/>
              <a:t>cr</a:t>
            </a:r>
            <a:r>
              <a:rPr lang="en-US" sz="1600" dirty="0"/>
              <a:t>; smooth can have no effect</a:t>
            </a:r>
          </a:p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r>
              <a:rPr lang="en-US" sz="1600" dirty="0"/>
              <a:t>cc (cyclic cubic): matches the “ends”, useful for e.g. time-of-day/year </a:t>
            </a:r>
          </a:p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r>
              <a:rPr lang="en-US" sz="1600" dirty="0"/>
              <a:t>re (random effect): similar to a normal factor term, but uses fewer degrees of freedom</a:t>
            </a:r>
          </a:p>
          <a:p>
            <a:pPr marL="342900" indent="-342900">
              <a:lnSpc>
                <a:spcPct val="150000"/>
              </a:lnSpc>
              <a:buFont typeface="0xProto Nerd Font" panose="02000009000000000000" pitchFamily="50" charset="0"/>
              <a:buChar char=""/>
            </a:pPr>
            <a:r>
              <a:rPr lang="en-US" sz="1600" dirty="0"/>
              <a:t>fs (random factor smooth): for the case where there are multiple similar, but not equal, non-linear relationships for different factor levels (groups)</a:t>
            </a:r>
            <a:endParaRPr lang="da-DK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8935A-EA23-FC8B-FF72-48D63CBC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D4BF-EB8B-4116-A63B-8D28AEB6E747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3E65FF-AD1B-8F0F-DBD2-5B59DC86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84" y="427068"/>
            <a:ext cx="4456356" cy="2192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47EA1-E856-6802-106B-573267DC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40" y="2843369"/>
            <a:ext cx="3869608" cy="619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AF4DEE-BFBA-76EE-A5F6-D338A94C5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69" y="3521879"/>
            <a:ext cx="3868292" cy="29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4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5E7A2-8BF9-8CE6-B1AB-447D00EB7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8572-7E0B-62CC-33AE-C833902C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Thin-plate Splines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0EA85-F0FC-5633-843B-BC006408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2E82-A776-43E2-8406-62AB93444076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8F0C6-7886-2280-F840-FDF6CA378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297" y="2165929"/>
            <a:ext cx="3355239" cy="755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FE143-F349-391A-D4D2-D5A89B755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40" y="3677635"/>
            <a:ext cx="3238952" cy="466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F6A4F5-319C-291E-9FE6-DB9BD4285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1844" y="4719042"/>
            <a:ext cx="6588629" cy="447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CF31FB-86DE-88DB-DB39-B291785FA6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2" y="3904828"/>
            <a:ext cx="3259327" cy="25123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57CBA2-AA36-CE6C-B5A1-B06C31109E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2" y="929074"/>
            <a:ext cx="3259327" cy="25123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C518DD-D4E0-A95F-9D7A-6EAEDBE8AA45}"/>
              </a:ext>
            </a:extLst>
          </p:cNvPr>
          <p:cNvSpPr txBox="1"/>
          <p:nvPr/>
        </p:nvSpPr>
        <p:spPr>
          <a:xfrm>
            <a:off x="8804196" y="603206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ordinary LM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861ED6-DD72-E56E-9504-A5236B6559FF}"/>
              </a:ext>
            </a:extLst>
          </p:cNvPr>
          <p:cNvSpPr txBox="1"/>
          <p:nvPr/>
        </p:nvSpPr>
        <p:spPr>
          <a:xfrm>
            <a:off x="8804196" y="3578960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family = “scat”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33894A-66DF-0919-3A5B-807B1DFFE132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4223792" y="2185273"/>
            <a:ext cx="4030860" cy="1725757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91C668-8815-74C2-F567-63F287A6CD9F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 bwMode="auto">
          <a:xfrm>
            <a:off x="7570473" y="4942701"/>
            <a:ext cx="684179" cy="218326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9509434-093E-611B-8340-4BE9094C26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2908" y="1477788"/>
            <a:ext cx="2547481" cy="19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6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FDB7-B670-13C5-19AE-02292F54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Shrinkage Splines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5CA4-A6E0-A529-94F5-6AE57CBE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D6F-571F-4BF2-BA28-2796C7CF0162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A7C87-1898-25D0-9E72-7985A083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2204864"/>
            <a:ext cx="1835281" cy="827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27CC6-4EC7-7C57-4125-04264B445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3524267"/>
            <a:ext cx="6048672" cy="387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A572C9-6466-A795-7B19-3063F8A5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4404237"/>
            <a:ext cx="6048672" cy="380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61C246-4C64-DDC3-6F89-C18001E12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00" y="1491373"/>
            <a:ext cx="2376264" cy="1831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05630A-7691-8405-9125-63CCB7983F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3" y="3904828"/>
            <a:ext cx="3259325" cy="2512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543A07-1661-800C-3067-E0D572AA4C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3" y="929074"/>
            <a:ext cx="3259325" cy="25123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0774BD-6D14-08D3-128B-689A57F5298C}"/>
              </a:ext>
            </a:extLst>
          </p:cNvPr>
          <p:cNvSpPr txBox="1"/>
          <p:nvPr/>
        </p:nvSpPr>
        <p:spPr>
          <a:xfrm>
            <a:off x="8804196" y="603206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bs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tp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F5FBBD-F5EB-AAFF-DFE6-985C490D6ADB}"/>
              </a:ext>
            </a:extLst>
          </p:cNvPr>
          <p:cNvSpPr txBox="1"/>
          <p:nvPr/>
        </p:nvSpPr>
        <p:spPr>
          <a:xfrm>
            <a:off x="8804196" y="3578960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bs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640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FEFB2-E3FF-F705-706F-8937D6B1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8F93C-2502-4154-9226-C46061F90646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C0A11-9744-A20D-D212-682A5D90B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1390464"/>
            <a:ext cx="5289175" cy="4077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B9AFAF-D20A-0B9F-BD1B-375E01D6A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390464"/>
            <a:ext cx="5289175" cy="4077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084C6-F6AE-14C5-C22C-E5B35E6CC5DE}"/>
              </a:ext>
            </a:extLst>
          </p:cNvPr>
          <p:cNvSpPr txBox="1"/>
          <p:nvPr/>
        </p:nvSpPr>
        <p:spPr>
          <a:xfrm>
            <a:off x="261764" y="1124744"/>
            <a:ext cx="528917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bs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tp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C6851-AC28-D5B9-5751-100BF081B697}"/>
              </a:ext>
            </a:extLst>
          </p:cNvPr>
          <p:cNvSpPr txBox="1"/>
          <p:nvPr/>
        </p:nvSpPr>
        <p:spPr>
          <a:xfrm>
            <a:off x="6094413" y="1124744"/>
            <a:ext cx="5289174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bs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ts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857905-7CD4-5F36-2ED2-0AEEFDA3B976}"/>
              </a:ext>
            </a:extLst>
          </p:cNvPr>
          <p:cNvSpPr txBox="1"/>
          <p:nvPr/>
        </p:nvSpPr>
        <p:spPr>
          <a:xfrm>
            <a:off x="261764" y="404664"/>
            <a:ext cx="528917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800" dirty="0">
                <a:latin typeface="+mj-lt"/>
                <a:ea typeface="Cascadia Code" panose="020B0609020000020004" pitchFamily="49" charset="0"/>
                <a:cs typeface="Cascadia Code" panose="020B0609020000020004" pitchFamily="49" charset="0"/>
              </a:rPr>
              <a:t>STANDARD</a:t>
            </a:r>
            <a:endParaRPr lang="da-DK" sz="2800" dirty="0">
              <a:latin typeface="+mj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BD650-048D-535E-8DC9-6ED8ADEE0A45}"/>
              </a:ext>
            </a:extLst>
          </p:cNvPr>
          <p:cNvSpPr txBox="1"/>
          <p:nvPr/>
        </p:nvSpPr>
        <p:spPr>
          <a:xfrm>
            <a:off x="6094413" y="404663"/>
            <a:ext cx="528917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800" dirty="0">
                <a:latin typeface="+mj-lt"/>
                <a:ea typeface="Cascadia Code" panose="020B0609020000020004" pitchFamily="49" charset="0"/>
                <a:cs typeface="Cascadia Code" panose="020B0609020000020004" pitchFamily="49" charset="0"/>
              </a:rPr>
              <a:t>SHRINKAGE</a:t>
            </a:r>
            <a:endParaRPr lang="da-DK" sz="2800" dirty="0">
              <a:latin typeface="+mj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356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790F9-CCC0-A46F-5E37-CBDDA9365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BB096-4533-8564-BA1A-EE415DD4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Splines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23EC9-E083-CC46-8EB5-CCC169CFD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D6F-571F-4BF2-BA28-2796C7CF0162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32633-F371-9AE0-94BE-9CB37F0A4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851" y="2175232"/>
            <a:ext cx="4686767" cy="711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A8388-06CD-AB5C-DCBD-F32C31EE7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852" y="3533147"/>
            <a:ext cx="6048672" cy="369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6B5576-FE53-4CCA-0F3F-B2EF2F6B0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24" y="4404237"/>
            <a:ext cx="5990409" cy="380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CB05CF-8ACD-00A2-BBB4-42BBCE7E12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3016" y="264734"/>
            <a:ext cx="2376264" cy="18317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530D7-E5E9-E83B-4ABD-26765B33C4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3" y="3904828"/>
            <a:ext cx="3259325" cy="2512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4A37FE-B753-B6F5-B993-D4A129AEE6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3" y="929074"/>
            <a:ext cx="3259325" cy="2512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A9C220-B4CB-538F-4461-DF5C6CEE8F5A}"/>
              </a:ext>
            </a:extLst>
          </p:cNvPr>
          <p:cNvSpPr txBox="1"/>
          <p:nvPr/>
        </p:nvSpPr>
        <p:spPr>
          <a:xfrm>
            <a:off x="8804196" y="603206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bs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AB9351-B0FA-BBA4-390B-CC83A0F2AE1D}"/>
              </a:ext>
            </a:extLst>
          </p:cNvPr>
          <p:cNvSpPr txBox="1"/>
          <p:nvPr/>
        </p:nvSpPr>
        <p:spPr>
          <a:xfrm>
            <a:off x="8804196" y="3578960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bs = “cc”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F29033-6034-A143-36A1-ABCDA00D70E1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 bwMode="auto">
          <a:xfrm flipV="1">
            <a:off x="7102524" y="2185272"/>
            <a:ext cx="1152129" cy="1532863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9EDC24-4AD5-C3A2-0DE5-852AC1F99EFE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 bwMode="auto">
          <a:xfrm>
            <a:off x="7046533" y="4594610"/>
            <a:ext cx="1208120" cy="566416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41088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D6C34-1EF9-005C-9D0A-A6D4451F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29F4E-67AF-455B-8F5C-F3180788C066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8AD2E-126D-5B39-61B0-05F1CB192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7604" y="332656"/>
            <a:ext cx="7328752" cy="564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01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48B6-62DF-BB26-D623-949706CA7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F84E-DE6D-CF9E-1B45-21C73E96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 dirty="0" err="1"/>
              <a:t>EffectS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E9A5-F96B-5098-C618-7C54D519A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D6F-571F-4BF2-BA28-2796C7CF0162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9EADAB-54F2-EF14-B787-8D4C44690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662" y="4104948"/>
            <a:ext cx="4382152" cy="369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FF1DF3-E49D-BDB3-E2F7-FB390826D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662" y="4980801"/>
            <a:ext cx="5990409" cy="357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7D61D1-2861-23FE-5D5D-51B52D228C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3" y="3904828"/>
            <a:ext cx="3259324" cy="2512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3DCA71-A34A-1220-9A48-B4BF67A0EC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3" y="929074"/>
            <a:ext cx="3259324" cy="2512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CD0F68-0232-A4CC-EE00-1751ADFD1C93}"/>
              </a:ext>
            </a:extLst>
          </p:cNvPr>
          <p:cNvSpPr txBox="1"/>
          <p:nvPr/>
        </p:nvSpPr>
        <p:spPr>
          <a:xfrm>
            <a:off x="8804196" y="603206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bs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cr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5CBD8-24F4-F00D-F621-39AED0A7FCFF}"/>
              </a:ext>
            </a:extLst>
          </p:cNvPr>
          <p:cNvSpPr txBox="1"/>
          <p:nvPr/>
        </p:nvSpPr>
        <p:spPr>
          <a:xfrm>
            <a:off x="8804196" y="3578960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bs = “cc”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BB8A60-8AD7-AA4F-49C7-2917B9B1CF40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 bwMode="auto">
          <a:xfrm flipV="1">
            <a:off x="5326814" y="2185272"/>
            <a:ext cx="2927839" cy="2104664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63E56C-C797-7C0A-10F0-C859EA5A2CC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 bwMode="auto">
          <a:xfrm>
            <a:off x="6935071" y="5159560"/>
            <a:ext cx="1319582" cy="1466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265F844-42CC-83F6-DE0A-AE25C68CA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587" y="308742"/>
            <a:ext cx="2476130" cy="1908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69C74E-0F8F-BA43-2E02-3B573C61A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662" y="1959558"/>
            <a:ext cx="4450450" cy="18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7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6484E-E19B-21FE-5794-47946D32A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D34E-C95D-1110-5980-8E2B4036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Factor Smooth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E5C3D-D504-7225-E84F-6B20BD99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AFD6F-571F-4BF2-BA28-2796C7CF0162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C7119-680D-2A37-C566-1D07A676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662" y="4110214"/>
            <a:ext cx="4382152" cy="359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0224A3-9353-AB48-1798-E3367F7E9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662" y="4980801"/>
            <a:ext cx="5743591" cy="357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2F6627-30AC-75E8-15D6-F7C1AE360F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3" y="3904828"/>
            <a:ext cx="3259324" cy="25123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A088D2-9E1A-5722-3E04-FEA69D02E9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653" y="929074"/>
            <a:ext cx="3259324" cy="2512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060043-83C2-F08B-67C4-8BD6F7A17B65}"/>
              </a:ext>
            </a:extLst>
          </p:cNvPr>
          <p:cNvSpPr txBox="1"/>
          <p:nvPr/>
        </p:nvSpPr>
        <p:spPr>
          <a:xfrm>
            <a:off x="8804196" y="603206"/>
            <a:ext cx="216024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bs = “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tp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DCF8A-DAC4-D4E0-DA91-3941AB5359D5}"/>
              </a:ext>
            </a:extLst>
          </p:cNvPr>
          <p:cNvSpPr txBox="1"/>
          <p:nvPr/>
        </p:nvSpPr>
        <p:spPr>
          <a:xfrm>
            <a:off x="8457415" y="3568180"/>
            <a:ext cx="2853800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Interaction + bs = “fs”</a:t>
            </a:r>
            <a:endParaRPr lang="da-DK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F1B3DC-3000-84E8-3243-8992EBE59593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 bwMode="auto">
          <a:xfrm flipV="1">
            <a:off x="5326814" y="2185272"/>
            <a:ext cx="2927839" cy="2104664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FCE51D-FF13-998A-DD39-54B24AF6F239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 bwMode="auto">
          <a:xfrm>
            <a:off x="6688253" y="5159560"/>
            <a:ext cx="1566400" cy="1466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FB305DA-135D-AEC0-6000-EB1C151528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9587" y="1684157"/>
            <a:ext cx="2476129" cy="1908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2C7662-7AB3-E929-F9A3-C67C68A0B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662" y="1961751"/>
            <a:ext cx="4450450" cy="180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19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1164D-8ED9-7773-02EF-EB06477FE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Independent Smooths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817C0-F090-14F2-D7CC-3EF29541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1BD2-9E2C-4696-8AF5-F99FCDD9DA93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6BEAB-9671-2BB1-3869-616F9F43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012" y="2060848"/>
            <a:ext cx="6411220" cy="457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DC5A3-C073-3D93-8476-94A6747D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00" y="2924944"/>
            <a:ext cx="4511552" cy="308439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6F7213-0927-819E-22AF-1084BE51B09D}"/>
              </a:ext>
            </a:extLst>
          </p:cNvPr>
          <p:cNvSpPr/>
          <p:nvPr/>
        </p:nvSpPr>
        <p:spPr bwMode="auto">
          <a:xfrm>
            <a:off x="3945984" y="2001416"/>
            <a:ext cx="831756" cy="345972"/>
          </a:xfrm>
          <a:prstGeom prst="ellipse">
            <a:avLst/>
          </a:prstGeom>
          <a:solidFill>
            <a:srgbClr val="183D83">
              <a:alpha val="34902"/>
            </a:srgbClr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90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BF6F-4C9C-DA17-D789-8F5B728A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Working??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DE537-BBE1-F152-873D-E0BD95A03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approaches, but…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EE083-E49F-D613-A5B5-E6337898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63A17-5C7C-4271-B6A3-4D3775636272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3D489-BC69-4E1D-D064-BC0E8A5D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388" y="975550"/>
            <a:ext cx="5430015" cy="4906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346DD4-7AAC-35F1-EF30-399B27053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10" y="3404873"/>
            <a:ext cx="3572374" cy="52394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D8FB90-F490-DE9E-465A-5850301C1054}"/>
              </a:ext>
            </a:extLst>
          </p:cNvPr>
          <p:cNvSpPr/>
          <p:nvPr/>
        </p:nvSpPr>
        <p:spPr bwMode="auto">
          <a:xfrm>
            <a:off x="4831080" y="3522831"/>
            <a:ext cx="967740" cy="288032"/>
          </a:xfrm>
          <a:prstGeom prst="rightArrow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B5B5AE38-F925-DCB3-0CD6-951C8396F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729" y="3347423"/>
            <a:ext cx="2613565" cy="26135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70EC2E-D2F3-9011-6E67-12957B33C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723" y="3532339"/>
            <a:ext cx="2609592" cy="23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6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7B9CC-0006-16F8-27D2-BFFBBFF2B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75674-2473-4C66-A5B2-D1DF587E24C3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F9C29-3A68-F70F-A51D-69497CCDB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815" y="1380985"/>
            <a:ext cx="10433128" cy="4205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93943-F7DE-1054-5618-AAC62B87327F}"/>
              </a:ext>
            </a:extLst>
          </p:cNvPr>
          <p:cNvSpPr txBox="1"/>
          <p:nvPr/>
        </p:nvSpPr>
        <p:spPr>
          <a:xfrm>
            <a:off x="4266994" y="568184"/>
            <a:ext cx="3322526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800" dirty="0">
                <a:latin typeface="+mj-lt"/>
                <a:ea typeface="Cascadia Code" panose="020B0609020000020004" pitchFamily="49" charset="0"/>
                <a:cs typeface="Cascadia Code" panose="020B0609020000020004" pitchFamily="49" charset="0"/>
              </a:rPr>
              <a:t>RANDOM FACTOR SMOOTHS</a:t>
            </a:r>
            <a:endParaRPr lang="da-DK" sz="2800" dirty="0">
              <a:latin typeface="+mj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A7769-2CA5-0645-A9ED-D8752C75D242}"/>
              </a:ext>
            </a:extLst>
          </p:cNvPr>
          <p:cNvSpPr txBox="1"/>
          <p:nvPr/>
        </p:nvSpPr>
        <p:spPr>
          <a:xfrm>
            <a:off x="7638502" y="574069"/>
            <a:ext cx="3311438" cy="8128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2800" dirty="0">
                <a:latin typeface="+mj-lt"/>
                <a:ea typeface="Cascadia Code" panose="020B0609020000020004" pitchFamily="49" charset="0"/>
                <a:cs typeface="Cascadia Code" panose="020B0609020000020004" pitchFamily="49" charset="0"/>
              </a:rPr>
              <a:t>DEFAULT SMOOTH</a:t>
            </a:r>
            <a:endParaRPr lang="da-DK" sz="2800" dirty="0">
              <a:latin typeface="+mj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A1E92-0AB6-D704-1135-DC02F31D7FAC}"/>
              </a:ext>
            </a:extLst>
          </p:cNvPr>
          <p:cNvSpPr txBox="1"/>
          <p:nvPr/>
        </p:nvSpPr>
        <p:spPr>
          <a:xfrm>
            <a:off x="906780" y="574068"/>
            <a:ext cx="3322320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800" dirty="0">
                <a:latin typeface="+mj-lt"/>
                <a:ea typeface="Cascadia Code" panose="020B0609020000020004" pitchFamily="49" charset="0"/>
                <a:cs typeface="Cascadia Code" panose="020B0609020000020004" pitchFamily="49" charset="0"/>
              </a:rPr>
              <a:t>INDEPENDENT SMOOTHS</a:t>
            </a:r>
            <a:endParaRPr lang="da-DK" sz="2800" dirty="0">
              <a:latin typeface="+mj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5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91B5-14A0-840D-DB43-F992380C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B57A-FA29-FF04-807E-B7AA4845B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42900" indent="-342900">
              <a:buFont typeface="0xProto Nerd Font" panose="02000009000000000000" pitchFamily="50" charset="0"/>
              <a:buChar char=""/>
            </a:pPr>
            <a:r>
              <a:rPr lang="en-US" sz="1600" dirty="0"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s(x, y, bs = “…”)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</a:t>
            </a:r>
            <a:r>
              <a:rPr lang="en-US" dirty="0"/>
              <a:t>Simple, but covariates must use the same smooth type and preferably be on the same(</a:t>
            </a:r>
            <a:r>
              <a:rPr lang="en-US" dirty="0" err="1"/>
              <a:t>ish</a:t>
            </a:r>
            <a:r>
              <a:rPr lang="en-US" dirty="0"/>
              <a:t>) scale.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0xProto Nerd Font" panose="02000009000000000000" pitchFamily="50" charset="0"/>
              <a:buChar char=""/>
            </a:pPr>
            <a:r>
              <a:rPr lang="en-US" sz="1600" dirty="0" err="1"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</a:t>
            </a:r>
            <a:r>
              <a:rPr lang="en-US" sz="1600" dirty="0"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(x, y, bs = c(“…”, “…”))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</a:t>
            </a:r>
            <a:r>
              <a:rPr lang="en-US" dirty="0"/>
              <a:t>More powerful, but results are aggregated.</a:t>
            </a:r>
          </a:p>
          <a:p>
            <a:pPr marL="342900" indent="-342900">
              <a:buFont typeface="0xProto Nerd Font" panose="02000009000000000000" pitchFamily="50" charset="0"/>
              <a:buChar char=""/>
            </a:pPr>
            <a:endParaRPr lang="en-US" dirty="0"/>
          </a:p>
          <a:p>
            <a:pPr marL="342900" indent="-342900">
              <a:buFont typeface="0xProto Nerd Font" panose="02000009000000000000" pitchFamily="50" charset="0"/>
              <a:buChar char=""/>
            </a:pPr>
            <a:r>
              <a:rPr lang="en-US" sz="1600" dirty="0"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s(x, bs = “…”) + s(y, bs = “…”) + </a:t>
            </a:r>
            <a:r>
              <a:rPr lang="en-US" sz="1600" dirty="0" err="1"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</a:t>
            </a:r>
            <a:r>
              <a:rPr lang="en-US" sz="1600" dirty="0">
                <a:highlight>
                  <a:srgbClr val="C0C0C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(x, y, bs = “…”)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| </a:t>
            </a:r>
            <a:r>
              <a:rPr lang="en-US" dirty="0"/>
              <a:t>Almost as performant as the prior approaches, but much easier to interpret formula and outputs!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1B7FA-3E9F-662F-D032-E85D8B61A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32633-795C-45D4-AEF2-A3F890DE4DB6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537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FE7E-9563-96B5-2699-0FE28B4D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diagnostics and marginal plots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838B-8965-CC25-3E67-B2D8EED0D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S(…, k = X) | “k” is often a very important parameter. It specifies the </a:t>
            </a:r>
            <a:r>
              <a:rPr lang="en-US" u="sng" dirty="0"/>
              <a:t>maximum</a:t>
            </a:r>
            <a:r>
              <a:rPr lang="en-US" dirty="0"/>
              <a:t> degrees of freedom a specific smooth term may use. </a:t>
            </a:r>
          </a:p>
          <a:p>
            <a:endParaRPr lang="en-US" dirty="0"/>
          </a:p>
          <a:p>
            <a:pPr algn="ctr"/>
            <a:r>
              <a:rPr lang="en-US" sz="2400" dirty="0"/>
              <a:t>The only downside to increasing “k” is that it is slower!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7CAB0-D7F0-6BC3-86D3-E643AFDF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3C671-F8EB-48E9-9F9C-D9F5F422F3B6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889CE-1369-3E3F-A7B2-621B89A4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07" y="4300206"/>
            <a:ext cx="7163800" cy="447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1CFE9-669C-B464-BFE1-1CA537CC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20" y="3530176"/>
            <a:ext cx="3503440" cy="239518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EB0FFA8-95E3-B667-F9BC-D288D9A5F865}"/>
              </a:ext>
            </a:extLst>
          </p:cNvPr>
          <p:cNvSpPr/>
          <p:nvPr/>
        </p:nvSpPr>
        <p:spPr bwMode="auto">
          <a:xfrm>
            <a:off x="2841084" y="4218836"/>
            <a:ext cx="831756" cy="345972"/>
          </a:xfrm>
          <a:prstGeom prst="ellipse">
            <a:avLst/>
          </a:prstGeom>
          <a:solidFill>
            <a:srgbClr val="183D83">
              <a:alpha val="34902"/>
            </a:srgbClr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357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2842A2-C641-BCD5-1677-FB2D05529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1CC7-EEF5-4230-8207-3CE63C5D3BDF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6671C-2881-59F0-52A2-D76D29F7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12" y="1052736"/>
            <a:ext cx="7163800" cy="447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7DFF4-5A95-3D1B-0F88-BF652292C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783" y="1628800"/>
            <a:ext cx="6391258" cy="4369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4FFA22-7131-70C2-ED88-FA52E02E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892" y="1069146"/>
            <a:ext cx="7354326" cy="438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967D2-705A-AA10-6184-908F3E1FA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783" y="1628802"/>
            <a:ext cx="6391258" cy="43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9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214BC-B73E-0634-9F85-00B87883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Gam.check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9CE28-BFD3-EE26-B65C-6C9D280F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761B-0AEB-4C79-BEF5-006E849921AC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73BAF-266E-D696-1673-0961246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764" y="0"/>
            <a:ext cx="3225061" cy="2204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D2EAD-F9F9-E0AC-2907-9DB1B512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01" y="2204864"/>
            <a:ext cx="5079811" cy="2982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516621-E97E-52E0-D2BA-322968C81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01" y="2204865"/>
            <a:ext cx="4935795" cy="2664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858E77-E0C2-AF0A-BDD4-933D0557E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763" y="0"/>
            <a:ext cx="3225062" cy="220486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21D1A7-8EB6-8C20-B881-138BCBB788E8}"/>
              </a:ext>
            </a:extLst>
          </p:cNvPr>
          <p:cNvSpPr/>
          <p:nvPr/>
        </p:nvSpPr>
        <p:spPr bwMode="auto">
          <a:xfrm>
            <a:off x="2346960" y="4076700"/>
            <a:ext cx="1515204" cy="876300"/>
          </a:xfrm>
          <a:prstGeom prst="roundRect">
            <a:avLst/>
          </a:prstGeom>
          <a:solidFill>
            <a:srgbClr val="183D83">
              <a:alpha val="34902"/>
            </a:srgbClr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05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FA7E-5DB0-547C-608E-5543E781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970870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DE3F-3F15-8AFD-EBE8-C7AD5EF6E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9F90-27C2-1818-A878-0714251C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Working??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E2E01-46D8-7FBE-2AFF-A1B68DD6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63A17-5C7C-4271-B6A3-4D3775636272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49F92-D661-A80F-168C-7C1C05DA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790" y="1412776"/>
            <a:ext cx="5307244" cy="4795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6B2ADA-FBB5-8B7B-4940-80C39FCC90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5752" y="3700541"/>
            <a:ext cx="2736304" cy="2472695"/>
          </a:xfrm>
          <a:prstGeom prst="rect">
            <a:avLst/>
          </a:prstGeom>
        </p:spPr>
      </p:pic>
      <p:pic>
        <p:nvPicPr>
          <p:cNvPr id="14" name="Graphic 13" descr="Warning with solid fill">
            <a:extLst>
              <a:ext uri="{FF2B5EF4-FFF2-40B4-BE49-F238E27FC236}">
                <a16:creationId xmlns:a16="http://schemas.microsoft.com/office/drawing/2014/main" id="{5689BA51-EE03-878C-FA27-59451B745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860" y="2909498"/>
            <a:ext cx="1800200" cy="1800200"/>
          </a:xfrm>
          <a:prstGeom prst="rect">
            <a:avLst/>
          </a:prstGeom>
        </p:spPr>
      </p:pic>
      <p:pic>
        <p:nvPicPr>
          <p:cNvPr id="15" name="Graphic 14" descr="Warning with solid fill">
            <a:extLst>
              <a:ext uri="{FF2B5EF4-FFF2-40B4-BE49-F238E27FC236}">
                <a16:creationId xmlns:a16="http://schemas.microsoft.com/office/drawing/2014/main" id="{ABE226F8-CA9F-F4AF-A09F-2E36E2663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1508" y="2909498"/>
            <a:ext cx="18002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3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11C8-8A7D-6F8B-984D-786CCA24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ask google</a:t>
            </a:r>
            <a:endParaRPr lang="da-D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7C2E7E-7A82-3481-3FAD-F02EF7196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112" y="2119685"/>
            <a:ext cx="6772600" cy="33843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37189-0AF4-11BF-ABCC-3EE6892BB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568B-1EFD-4F3A-BCDC-FFC5241BBCD6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A579D-44EB-70FA-34A8-A969C598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86" y="2119685"/>
            <a:ext cx="862125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24 0.21713 L -0.00599 0.0071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6" y="-10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31C42-D69B-E73B-EDED-740BCDF23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0DBA-F72F-F33E-54D8-91AE353D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ask google</a:t>
            </a:r>
            <a:endParaRPr lang="da-DK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B0E954-C56B-5108-287C-2FB667F67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265" y="2163501"/>
            <a:ext cx="6772600" cy="33843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A6B5-CA97-FB88-1524-86B079FED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568B-1EFD-4F3A-BCDC-FFC5241BBCD6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5C8A9747-576A-3397-3FD0-8AF3D0D52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7440" y="5228256"/>
            <a:ext cx="395821" cy="395821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A67D2FC8-E0F5-9E55-7F52-8F5DB2C2C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7440" y="4787799"/>
            <a:ext cx="395821" cy="395821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32F882E6-1E89-3A17-D6CC-CC1E2801B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7440" y="4157115"/>
            <a:ext cx="395821" cy="395821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E5D8393C-08BE-AEEB-C68A-FEB0C537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7440" y="3509043"/>
            <a:ext cx="395821" cy="3958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DDA5C3-5031-FF4B-7710-726E2B2FB6AD}"/>
              </a:ext>
            </a:extLst>
          </p:cNvPr>
          <p:cNvSpPr txBox="1"/>
          <p:nvPr/>
        </p:nvSpPr>
        <p:spPr>
          <a:xfrm>
            <a:off x="5192693" y="2350386"/>
            <a:ext cx="413435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solidFill>
                  <a:srgbClr val="C00000"/>
                </a:solidFill>
                <a:latin typeface="+mn-lt"/>
              </a:rPr>
              <a:t>“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”</a:t>
            </a:r>
            <a:endParaRPr lang="da-DK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6C6ABE-4FFA-7910-2ED7-7F25387F53D1}"/>
              </a:ext>
            </a:extLst>
          </p:cNvPr>
          <p:cNvSpPr txBox="1"/>
          <p:nvPr/>
        </p:nvSpPr>
        <p:spPr>
          <a:xfrm>
            <a:off x="5768410" y="2098948"/>
            <a:ext cx="664594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2800" b="1" dirty="0">
                <a:solidFill>
                  <a:schemeClr val="bg1"/>
                </a:solidFill>
                <a:latin typeface="+mn-lt"/>
              </a:rPr>
              <a:t>“</a:t>
            </a:r>
            <a:r>
              <a:rPr lang="en-US" sz="2800" b="1" dirty="0">
                <a:solidFill>
                  <a:srgbClr val="C00000"/>
                </a:solidFill>
                <a:latin typeface="+mn-lt"/>
              </a:rPr>
              <a:t>”</a:t>
            </a:r>
            <a:endParaRPr lang="da-DK" sz="28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0646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DF40E-2E2D-DBA3-0AA2-3C9A15C9B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7324-30F2-0453-244B-42B31124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Working??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1FDDD-79B2-A777-5D74-FBB21931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63A17-5C7C-4271-B6A3-4D3775636272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301E4-4D98-16DF-BBD9-A1414073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790" y="1412776"/>
            <a:ext cx="5307244" cy="4795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CDAB66-177F-B21E-3738-3D9696C043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5752" y="3700541"/>
            <a:ext cx="2736304" cy="247269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8D661D-8AFF-577E-87C5-6C17FDAD5C77}"/>
              </a:ext>
            </a:extLst>
          </p:cNvPr>
          <p:cNvCxnSpPr>
            <a:cxnSpLocks/>
          </p:cNvCxnSpPr>
          <p:nvPr/>
        </p:nvCxnSpPr>
        <p:spPr bwMode="auto">
          <a:xfrm flipV="1">
            <a:off x="2854052" y="2564904"/>
            <a:ext cx="1512168" cy="391852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AF2D7C-00AF-5E3E-17A3-73899F6BB9B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6972" y="2564904"/>
            <a:ext cx="1672928" cy="848221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8D9A5D-0D71-81F8-09C1-8312C6F347BB}"/>
              </a:ext>
            </a:extLst>
          </p:cNvPr>
          <p:cNvCxnSpPr>
            <a:cxnSpLocks/>
          </p:cNvCxnSpPr>
          <p:nvPr/>
        </p:nvCxnSpPr>
        <p:spPr bwMode="auto">
          <a:xfrm flipH="1">
            <a:off x="7971145" y="3977640"/>
            <a:ext cx="1386215" cy="95924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E17AD1-63E4-D840-1652-DC3EB47F665E}"/>
              </a:ext>
            </a:extLst>
          </p:cNvPr>
          <p:cNvCxnSpPr>
            <a:cxnSpLocks/>
          </p:cNvCxnSpPr>
          <p:nvPr/>
        </p:nvCxnSpPr>
        <p:spPr bwMode="auto">
          <a:xfrm flipV="1">
            <a:off x="2854052" y="4908798"/>
            <a:ext cx="1567072" cy="2809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accent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6774E9-0853-2FFE-CFC5-02BE4B3DF494}"/>
              </a:ext>
            </a:extLst>
          </p:cNvPr>
          <p:cNvSpPr txBox="1"/>
          <p:nvPr/>
        </p:nvSpPr>
        <p:spPr>
          <a:xfrm>
            <a:off x="1413892" y="2810562"/>
            <a:ext cx="1440160" cy="32349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Not linear!</a:t>
            </a:r>
            <a:endParaRPr lang="da-DK" sz="20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BE55B2-7A5E-1E5E-9466-F52309C7417A}"/>
              </a:ext>
            </a:extLst>
          </p:cNvPr>
          <p:cNvSpPr txBox="1"/>
          <p:nvPr/>
        </p:nvSpPr>
        <p:spPr>
          <a:xfrm>
            <a:off x="549796" y="4613395"/>
            <a:ext cx="2304256" cy="646986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“Unequal variance”</a:t>
            </a:r>
          </a:p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(heteroscedastic)</a:t>
            </a:r>
            <a:endParaRPr lang="da-DK" sz="2000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EE03F-50A9-0BCD-143B-C9FDD5D25D0D}"/>
              </a:ext>
            </a:extLst>
          </p:cNvPr>
          <p:cNvSpPr txBox="1"/>
          <p:nvPr/>
        </p:nvSpPr>
        <p:spPr>
          <a:xfrm>
            <a:off x="9334772" y="3377048"/>
            <a:ext cx="2304256" cy="646986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  <a:lumOff val="2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dirty="0">
                <a:latin typeface="+mn-lt"/>
              </a:rPr>
              <a:t>Residuals NOT normal</a:t>
            </a:r>
            <a:endParaRPr lang="da-DK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6721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7CFC-390F-37B1-05BF-7C15479B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Working?? Now with MGCV</a:t>
            </a:r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EEA34-7CED-6F26-B50F-957650C9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BBE90-B624-4331-9B85-9D06078144E1}" type="datetime1">
              <a:rPr lang="en-GB" smtClean="0"/>
              <a:t>28/11/2024</a:t>
            </a:fld>
            <a:r>
              <a:rPr lang="en-GB"/>
              <a:t>28/11/2024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7AA76-80ED-C9F5-8D14-3F90BAB0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886" y="1700808"/>
            <a:ext cx="4503052" cy="4270752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3BFC6A75-9D1A-66A8-54E3-6A04974F0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4173" y="2420888"/>
            <a:ext cx="914400" cy="914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D180791A-C2C4-020D-D044-94AC8807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0643" y="4437112"/>
            <a:ext cx="914400" cy="9144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220626FE-AAF7-71CD-3EB0-FB83A25CD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0251" y="2415560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4639EE-F160-1C93-82A4-E5A4A781C920}"/>
              </a:ext>
            </a:extLst>
          </p:cNvPr>
          <p:cNvSpPr txBox="1"/>
          <p:nvPr/>
        </p:nvSpPr>
        <p:spPr>
          <a:xfrm>
            <a:off x="8830251" y="4741180"/>
            <a:ext cx="914400" cy="8320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da-DK" sz="9600" dirty="0"/>
              <a:t>🎉</a:t>
            </a:r>
          </a:p>
        </p:txBody>
      </p:sp>
    </p:spTree>
    <p:extLst>
      <p:ext uri="{BB962C8B-B14F-4D97-AF65-F5344CB8AC3E}">
        <p14:creationId xmlns:p14="http://schemas.microsoft.com/office/powerpoint/2010/main" val="31414125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03 AU Lightblue">
      <a:dk1>
        <a:srgbClr val="000000"/>
      </a:dk1>
      <a:lt1>
        <a:srgbClr val="FFFFFF"/>
      </a:lt1>
      <a:dk2>
        <a:srgbClr val="003E5C"/>
      </a:dk2>
      <a:lt2>
        <a:srgbClr val="003E5C"/>
      </a:lt2>
      <a:accent1>
        <a:srgbClr val="0A144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Microsoft Office PowerPoint</Application>
  <PresentationFormat>Custom</PresentationFormat>
  <Paragraphs>195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AU Passata</vt:lpstr>
      <vt:lpstr>Georgia</vt:lpstr>
      <vt:lpstr>Calibri</vt:lpstr>
      <vt:lpstr>AU Peto</vt:lpstr>
      <vt:lpstr>Arial</vt:lpstr>
      <vt:lpstr>0xProto Nerd Font</vt:lpstr>
      <vt:lpstr>Cascadia Code</vt:lpstr>
      <vt:lpstr>AU Passata Light</vt:lpstr>
      <vt:lpstr>AU 16:9</vt:lpstr>
      <vt:lpstr>Introduction</vt:lpstr>
      <vt:lpstr>A minimal statistics intro</vt:lpstr>
      <vt:lpstr>Linear Regression</vt:lpstr>
      <vt:lpstr>Is it Working??</vt:lpstr>
      <vt:lpstr>Is it Working??</vt:lpstr>
      <vt:lpstr>Let’s ask google</vt:lpstr>
      <vt:lpstr>Let’s ask google</vt:lpstr>
      <vt:lpstr>Is it Working??</vt:lpstr>
      <vt:lpstr>Is it Working?? Now with MGCV</vt:lpstr>
      <vt:lpstr>What is A GAM and MGCV?!</vt:lpstr>
      <vt:lpstr>PowerPoint Presentation</vt:lpstr>
      <vt:lpstr>Dissecting a MGCV GAM</vt:lpstr>
      <vt:lpstr>Dissecting a MGCV GAM</vt:lpstr>
      <vt:lpstr>Dissecting a MGCV GAM</vt:lpstr>
      <vt:lpstr>Dissecting a MGCV GAM</vt:lpstr>
      <vt:lpstr>Dissecting a MGCV GAM</vt:lpstr>
      <vt:lpstr>Dissecting a MGCV GAM</vt:lpstr>
      <vt:lpstr>How DO I complete the tutorial?</vt:lpstr>
      <vt:lpstr>How DO I complete the tutorial?</vt:lpstr>
      <vt:lpstr>How DO I complete the tutorial?</vt:lpstr>
      <vt:lpstr>How DO I complete the tutorial?</vt:lpstr>
      <vt:lpstr>Exercise </vt:lpstr>
      <vt:lpstr>PowerPoint Presentation</vt:lpstr>
      <vt:lpstr>Advanced Usage</vt:lpstr>
      <vt:lpstr>Families in MGCV</vt:lpstr>
      <vt:lpstr>Scaled t</vt:lpstr>
      <vt:lpstr>Zero-inflated Poisson</vt:lpstr>
      <vt:lpstr>Negative Binomial</vt:lpstr>
      <vt:lpstr>Gaussian Location-scale</vt:lpstr>
      <vt:lpstr>Zero-inflated Poisson location-scale</vt:lpstr>
      <vt:lpstr>SMOOTH TERMS</vt:lpstr>
      <vt:lpstr>Thin-plate Splines</vt:lpstr>
      <vt:lpstr>Shrinkage Splines</vt:lpstr>
      <vt:lpstr>PowerPoint Presentation</vt:lpstr>
      <vt:lpstr>Cyclic Splines</vt:lpstr>
      <vt:lpstr>PowerPoint Presentation</vt:lpstr>
      <vt:lpstr>Random EffectS</vt:lpstr>
      <vt:lpstr>Random Factor Smooth</vt:lpstr>
      <vt:lpstr>Multiple Independent Smooths</vt:lpstr>
      <vt:lpstr>PowerPoint Presentation</vt:lpstr>
      <vt:lpstr>Interactions</vt:lpstr>
      <vt:lpstr>More diagnostics and marginal plots</vt:lpstr>
      <vt:lpstr>PowerPoint Presentation</vt:lpstr>
      <vt:lpstr>Gam.check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2024-12-02T14:15:35Z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638297712131099555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/>
  </property>
  <property fmtid="{D5CDD505-2E9C-101B-9397-08002B2CF9AE}" pid="62" name="colorthemechange">
    <vt:lpwstr>True</vt:lpwstr>
  </property>
</Properties>
</file>